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80" r:id="rId4"/>
    <p:sldMasterId id="214748368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Fira Sans Medium"/>
      <p:regular r:id="rId22"/>
      <p:bold r:id="rId23"/>
      <p:italic r:id="rId24"/>
      <p:boldItalic r:id="rId25"/>
    </p:embeddedFont>
    <p:embeddedFont>
      <p:font typeface="Fira Sans ExtraBold"/>
      <p:bold r:id="rId26"/>
      <p:boldItalic r:id="rId27"/>
    </p:embeddedFont>
    <p:embeddedFont>
      <p:font typeface="Fira Sans"/>
      <p:regular r:id="rId28"/>
      <p:bold r:id="rId29"/>
      <p:italic r:id="rId30"/>
      <p:boldItalic r:id="rId31"/>
    </p:embeddedFont>
    <p:embeddedFont>
      <p:font typeface="Fira Sans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0DCE1D7-83DF-41B6-A046-57DB6079EC5B}">
  <a:tblStyle styleId="{A0DCE1D7-83DF-41B6-A046-57DB6079EC5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FiraSansMedium-regular.fntdata"/><Relationship Id="rId21" Type="http://schemas.openxmlformats.org/officeDocument/2006/relationships/slide" Target="slides/slide15.xml"/><Relationship Id="rId24" Type="http://schemas.openxmlformats.org/officeDocument/2006/relationships/font" Target="fonts/FiraSansMedium-italic.fntdata"/><Relationship Id="rId23" Type="http://schemas.openxmlformats.org/officeDocument/2006/relationships/font" Target="fonts/FiraSansMedium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FiraSansExtraBold-bold.fntdata"/><Relationship Id="rId25" Type="http://schemas.openxmlformats.org/officeDocument/2006/relationships/font" Target="fonts/FiraSansMedium-boldItalic.fntdata"/><Relationship Id="rId28" Type="http://schemas.openxmlformats.org/officeDocument/2006/relationships/font" Target="fonts/FiraSans-regular.fntdata"/><Relationship Id="rId27" Type="http://schemas.openxmlformats.org/officeDocument/2006/relationships/font" Target="fonts/FiraSansExtraBold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-boldItalic.fntdata"/><Relationship Id="rId30" Type="http://schemas.openxmlformats.org/officeDocument/2006/relationships/font" Target="fonts/FiraSans-italic.fntdata"/><Relationship Id="rId11" Type="http://schemas.openxmlformats.org/officeDocument/2006/relationships/slide" Target="slides/slide5.xml"/><Relationship Id="rId33" Type="http://schemas.openxmlformats.org/officeDocument/2006/relationships/font" Target="fonts/FiraSansLight-bold.fntdata"/><Relationship Id="rId10" Type="http://schemas.openxmlformats.org/officeDocument/2006/relationships/slide" Target="slides/slide4.xml"/><Relationship Id="rId32" Type="http://schemas.openxmlformats.org/officeDocument/2006/relationships/font" Target="fonts/FiraSansLight-regular.fntdata"/><Relationship Id="rId13" Type="http://schemas.openxmlformats.org/officeDocument/2006/relationships/slide" Target="slides/slide7.xml"/><Relationship Id="rId35" Type="http://schemas.openxmlformats.org/officeDocument/2006/relationships/font" Target="fonts/FiraSansLight-boldItalic.fntdata"/><Relationship Id="rId12" Type="http://schemas.openxmlformats.org/officeDocument/2006/relationships/slide" Target="slides/slide6.xml"/><Relationship Id="rId34" Type="http://schemas.openxmlformats.org/officeDocument/2006/relationships/font" Target="fonts/FiraSansLight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0.png>
</file>

<file path=ppt/media/image31.jpg>
</file>

<file path=ppt/media/image32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7b7b8cba36_0_3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Motivation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Use Cases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Build intuition about these models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Understand how they work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Review some of the tests I have conducted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Previous dataset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Graphs are everywhere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World Wide Web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Chemical molecules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Social Networks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Something new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7b7b8cba36_0_3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c4e0a5ed4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c4e0a5ed4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c4e0a5ed44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c4e0a5ed44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c4e0a5ed4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c4e0a5ed4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a351613f66_1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a351613f66_1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6bca9fbde0_0_6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26bca9fbde0_0_678:notes"/>
          <p:cNvSpPr/>
          <p:nvPr>
            <p:ph idx="2" type="sldImg"/>
          </p:nvPr>
        </p:nvSpPr>
        <p:spPr>
          <a:xfrm>
            <a:off x="685803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6bca9fbde0_0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6bca9fbde0_0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 Classification: Molecule toxicity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 prediction: new friend suggestions in social networks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 detection: social networking to find groups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 generation: Possible drug molecule structures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Knowing what all graph networks can do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b6e98c8c53_1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b6e98c8c53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graphs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Graphs are everywhere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c4e0a5ed4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0" name="Google Shape;210;g2c4e0a5ed4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6bca9fbde0_0_6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26bca9fbde0_0_644:notes"/>
          <p:cNvSpPr/>
          <p:nvPr>
            <p:ph idx="2" type="sldImg"/>
          </p:nvPr>
        </p:nvSpPr>
        <p:spPr>
          <a:xfrm>
            <a:off x="685803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c4e0a5ed4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c4e0a5ed4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c4e0a5ed4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c4e0a5ed4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6bca9fbde0_0_7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6bca9fbde0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4e0a5ed4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c4e0a5ed4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c4e0a5ed44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c4e0a5ed4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jpg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hyperlink" Target="http://www.griddynamics.com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ge">
  <p:cSld name="MAIN_POINT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8229600" cy="4629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2"/>
          <p:cNvPicPr preferRelativeResize="0"/>
          <p:nvPr/>
        </p:nvPicPr>
        <p:blipFill rotWithShape="1">
          <a:blip r:embed="rId3">
            <a:alphaModFix/>
          </a:blip>
          <a:srcRect b="0" l="6874" r="5552" t="18166"/>
          <a:stretch/>
        </p:blipFill>
        <p:spPr>
          <a:xfrm>
            <a:off x="4586869" y="2152144"/>
            <a:ext cx="1448119" cy="55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t" bIns="68750" lIns="68750" spcFirstLastPara="1" rIns="68750" wrap="square" tIns="68750">
            <a:noAutofit/>
          </a:bodyPr>
          <a:lstStyle>
            <a:lvl1pPr lvl="0" rtl="0">
              <a:buNone/>
              <a:defRPr sz="1100"/>
            </a:lvl1pPr>
            <a:lvl2pPr lvl="1" rtl="0">
              <a:buNone/>
              <a:defRPr sz="1100"/>
            </a:lvl2pPr>
            <a:lvl3pPr lvl="2" rtl="0">
              <a:buNone/>
              <a:defRPr sz="1100"/>
            </a:lvl3pPr>
            <a:lvl4pPr lvl="3" rtl="0">
              <a:buNone/>
              <a:defRPr sz="1100"/>
            </a:lvl4pPr>
            <a:lvl5pPr lvl="4" rtl="0">
              <a:buNone/>
              <a:defRPr sz="1100"/>
            </a:lvl5pPr>
            <a:lvl6pPr lvl="5" rtl="0">
              <a:buNone/>
              <a:defRPr sz="1100"/>
            </a:lvl6pPr>
            <a:lvl7pPr lvl="6" rtl="0">
              <a:buNone/>
              <a:defRPr sz="1100"/>
            </a:lvl7pPr>
            <a:lvl8pPr lvl="7" rtl="0">
              <a:buNone/>
              <a:defRPr sz="1100"/>
            </a:lvl8pPr>
            <a:lvl9pPr lvl="8" rtl="0"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028025" y="951325"/>
            <a:ext cx="5116500" cy="340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951325"/>
            <a:ext cx="485700" cy="41925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4028025" y="1761929"/>
            <a:ext cx="68700" cy="16467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0495" y="1254549"/>
            <a:ext cx="1434747" cy="35935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/>
        </p:nvSpPr>
        <p:spPr>
          <a:xfrm>
            <a:off x="4572000" y="1591200"/>
            <a:ext cx="2619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Fira Sans Light"/>
                <a:ea typeface="Fira Sans Light"/>
                <a:cs typeface="Fira Sans Light"/>
                <a:sym typeface="Fira Sans Light"/>
              </a:rPr>
              <a:t>trusted engineering partner for digital transformation </a:t>
            </a:r>
            <a:endParaRPr sz="500"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2 1">
  <p:cSld name="CUSTOM_5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Fira Sans ExtraBold"/>
              <a:buNone/>
              <a:defRPr sz="2000"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2"/>
          <p:cNvSpPr/>
          <p:nvPr/>
        </p:nvSpPr>
        <p:spPr>
          <a:xfrm>
            <a:off x="0" y="779750"/>
            <a:ext cx="6019800" cy="21594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2"/>
          <p:cNvSpPr/>
          <p:nvPr/>
        </p:nvSpPr>
        <p:spPr>
          <a:xfrm>
            <a:off x="786350" y="763525"/>
            <a:ext cx="5233500" cy="717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>
            <a:off x="600075" y="915428"/>
            <a:ext cx="8232000" cy="20025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2 1 1">
  <p:cSld name="CUSTOM_5_1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/>
          <p:nvPr/>
        </p:nvSpPr>
        <p:spPr>
          <a:xfrm>
            <a:off x="0" y="0"/>
            <a:ext cx="9144000" cy="19551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3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3"/>
          <p:cNvSpPr/>
          <p:nvPr/>
        </p:nvSpPr>
        <p:spPr>
          <a:xfrm>
            <a:off x="0" y="1954910"/>
            <a:ext cx="9144000" cy="459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3"/>
          <p:cNvSpPr/>
          <p:nvPr/>
        </p:nvSpPr>
        <p:spPr>
          <a:xfrm>
            <a:off x="2643675" y="1746204"/>
            <a:ext cx="3884700" cy="4890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3"/>
          <p:cNvSpPr txBox="1"/>
          <p:nvPr>
            <p:ph type="title"/>
          </p:nvPr>
        </p:nvSpPr>
        <p:spPr>
          <a:xfrm>
            <a:off x="2837851" y="1850101"/>
            <a:ext cx="36042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Fira Sans Medium"/>
              <a:buNone/>
              <a:defRPr sz="2000"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2 1 1 1">
  <p:cSld name="CUSTOM_5_1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579200" y="1402547"/>
            <a:ext cx="2217300" cy="22197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>
            <a:off x="3479075" y="1402547"/>
            <a:ext cx="2195100" cy="22197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4"/>
          <p:cNvSpPr/>
          <p:nvPr/>
        </p:nvSpPr>
        <p:spPr>
          <a:xfrm>
            <a:off x="6334049" y="1402547"/>
            <a:ext cx="2217300" cy="22197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Fira Sans ExtraBold"/>
              <a:buNone/>
              <a:defRPr sz="2000"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">
  <p:cSld name="CUSTOM_4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/>
          <p:nvPr/>
        </p:nvSpPr>
        <p:spPr>
          <a:xfrm flipH="1">
            <a:off x="-10100" y="686825"/>
            <a:ext cx="3374700" cy="38652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Fira Sans ExtraBold"/>
              <a:buNone/>
              <a:defRPr sz="2000"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89" name="Google Shape;89;p15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5"/>
          <p:cNvSpPr txBox="1"/>
          <p:nvPr>
            <p:ph idx="1" type="body"/>
          </p:nvPr>
        </p:nvSpPr>
        <p:spPr>
          <a:xfrm>
            <a:off x="592275" y="686825"/>
            <a:ext cx="27828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idx="2" type="body"/>
          </p:nvPr>
        </p:nvSpPr>
        <p:spPr>
          <a:xfrm>
            <a:off x="3783500" y="686825"/>
            <a:ext cx="51249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3">
  <p:cSld name="CUSTOM_4_3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Fira Sans ExtraBold"/>
              <a:buNone/>
              <a:defRPr sz="2000"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94" name="Google Shape;94;p16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2319525" y="686825"/>
            <a:ext cx="65889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16"/>
          <p:cNvSpPr/>
          <p:nvPr/>
        </p:nvSpPr>
        <p:spPr>
          <a:xfrm>
            <a:off x="0" y="584231"/>
            <a:ext cx="1628700" cy="40038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1">
  <p:cSld name="CUSTOM_4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/>
          <p:nvPr/>
        </p:nvSpPr>
        <p:spPr>
          <a:xfrm flipH="1">
            <a:off x="-10101" y="582900"/>
            <a:ext cx="3374700" cy="39690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 txBox="1"/>
          <p:nvPr>
            <p:ph type="title"/>
          </p:nvPr>
        </p:nvSpPr>
        <p:spPr>
          <a:xfrm>
            <a:off x="600000" y="2235275"/>
            <a:ext cx="20280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Fira Sans ExtraBold"/>
              <a:buNone/>
              <a:defRPr sz="2000"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479075" y="610625"/>
            <a:ext cx="53532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3486950" y="0"/>
            <a:ext cx="5656800" cy="51435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type="title"/>
          </p:nvPr>
        </p:nvSpPr>
        <p:spPr>
          <a:xfrm>
            <a:off x="3742575" y="244850"/>
            <a:ext cx="48978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Fira Sans ExtraBold"/>
              <a:buNone/>
              <a:defRPr sz="2000"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12" type="sldNum"/>
          </p:nvPr>
        </p:nvSpPr>
        <p:spPr>
          <a:xfrm>
            <a:off x="5829300" y="4759527"/>
            <a:ext cx="2714700" cy="171600"/>
          </a:xfrm>
          <a:prstGeom prst="rect">
            <a:avLst/>
          </a:prstGeom>
        </p:spPr>
        <p:txBody>
          <a:bodyPr anchorCtr="0" anchor="ctr" bIns="68750" lIns="68750" spcFirstLastPara="1" rIns="68750" wrap="square" tIns="68750">
            <a:noAutofit/>
          </a:bodyPr>
          <a:lstStyle>
            <a:lvl1pPr lvl="0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2pPr>
            <a:lvl3pPr lvl="2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3pPr>
            <a:lvl4pPr lvl="3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4pPr>
            <a:lvl5pPr lvl="4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5pPr>
            <a:lvl6pPr lvl="5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6pPr>
            <a:lvl7pPr lvl="6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7pPr>
            <a:lvl8pPr lvl="7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8pPr>
            <a:lvl9pPr lvl="8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Grid Dynamics</a:t>
            </a:r>
            <a:r>
              <a:rPr lang="en">
                <a:latin typeface="Fira Sans Light"/>
                <a:ea typeface="Fira Sans Light"/>
                <a:cs typeface="Fira Sans Light"/>
                <a:sym typeface="Fira Sans Light"/>
              </a:rPr>
              <a:t> / </a:t>
            </a:r>
            <a:r>
              <a:rPr lang="en">
                <a:solidFill>
                  <a:srgbClr val="3A3838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Name of the presentation</a:t>
            </a:r>
            <a:endParaRPr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06" name="Google Shape;106;p18"/>
          <p:cNvSpPr txBox="1"/>
          <p:nvPr>
            <p:ph idx="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8640375" y="4841306"/>
            <a:ext cx="503400" cy="732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592275" y="686825"/>
            <a:ext cx="25266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18"/>
          <p:cNvSpPr txBox="1"/>
          <p:nvPr>
            <p:ph idx="3" type="body"/>
          </p:nvPr>
        </p:nvSpPr>
        <p:spPr>
          <a:xfrm>
            <a:off x="3736924" y="686825"/>
            <a:ext cx="48978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464100" y="1152475"/>
            <a:ext cx="3999900" cy="34167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・"/>
              <a:defRPr sz="1400"/>
            </a:lvl1pPr>
            <a:lvl2pPr indent="-304800" lvl="1" marL="914400" rtl="0">
              <a:spcBef>
                <a:spcPts val="1500"/>
              </a:spcBef>
              <a:spcAft>
                <a:spcPts val="0"/>
              </a:spcAft>
              <a:buSzPts val="1200"/>
              <a:buChar char="・"/>
              <a:defRPr sz="1200"/>
            </a:lvl2pPr>
            <a:lvl3pPr indent="-304800" lvl="2" marL="13716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3pPr>
            <a:lvl4pPr indent="-304800" lvl="3" marL="18288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4pPr>
            <a:lvl5pPr indent="-304800" lvl="4" marL="22860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500"/>
              </a:spcBef>
              <a:spcAft>
                <a:spcPts val="1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" name="Google Shape;113;p19"/>
          <p:cNvSpPr txBox="1"/>
          <p:nvPr>
            <p:ph idx="2" type="body"/>
          </p:nvPr>
        </p:nvSpPr>
        <p:spPr>
          <a:xfrm>
            <a:off x="4832400" y="1152475"/>
            <a:ext cx="3999900" cy="34167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・"/>
              <a:defRPr sz="1400"/>
            </a:lvl1pPr>
            <a:lvl2pPr indent="-304800" lvl="1" marL="914400" rtl="0">
              <a:spcBef>
                <a:spcPts val="1500"/>
              </a:spcBef>
              <a:spcAft>
                <a:spcPts val="0"/>
              </a:spcAft>
              <a:buSzPts val="1200"/>
              <a:buChar char="・"/>
              <a:defRPr sz="1200"/>
            </a:lvl2pPr>
            <a:lvl3pPr indent="-304800" lvl="2" marL="13716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3pPr>
            <a:lvl4pPr indent="-304800" lvl="3" marL="18288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4pPr>
            <a:lvl5pPr indent="-304800" lvl="4" marL="22860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500"/>
              </a:spcBef>
              <a:spcAft>
                <a:spcPts val="1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17" name="Google Shape;117;p20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0" y="582900"/>
            <a:ext cx="497700" cy="39690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592275" y="610625"/>
            <a:ext cx="58602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21"/>
          <p:cNvSpPr/>
          <p:nvPr/>
        </p:nvSpPr>
        <p:spPr>
          <a:xfrm>
            <a:off x="0" y="1192800"/>
            <a:ext cx="2171700" cy="39507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1"/>
          <p:cNvSpPr txBox="1"/>
          <p:nvPr/>
        </p:nvSpPr>
        <p:spPr>
          <a:xfrm>
            <a:off x="600075" y="1557975"/>
            <a:ext cx="13917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9100"/>
              </a:buClr>
              <a:buSzPts val="3700"/>
              <a:buFont typeface="Trebuchet MS"/>
              <a:buNone/>
            </a:pPr>
            <a:r>
              <a:rPr lang="en" sz="2000">
                <a:latin typeface="Fira Sans ExtraBold"/>
                <a:ea typeface="Fira Sans ExtraBold"/>
                <a:cs typeface="Fira Sans ExtraBold"/>
                <a:sym typeface="Fira Sans ExtraBold"/>
              </a:rPr>
              <a:t>Q&amp;A</a:t>
            </a:r>
            <a:endParaRPr sz="2000"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2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/>
          <p:nvPr/>
        </p:nvSpPr>
        <p:spPr>
          <a:xfrm>
            <a:off x="4028025" y="1152469"/>
            <a:ext cx="5116500" cy="222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0" y="1152469"/>
            <a:ext cx="485700" cy="39909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4028025" y="1761919"/>
            <a:ext cx="68700" cy="10245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" name="Google Shape;2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0495" y="1254549"/>
            <a:ext cx="1434747" cy="35935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type="title"/>
          </p:nvPr>
        </p:nvSpPr>
        <p:spPr>
          <a:xfrm>
            <a:off x="4309725" y="2118775"/>
            <a:ext cx="31872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500"/>
              <a:buNone/>
              <a:defRPr sz="2500">
                <a:solidFill>
                  <a:srgbClr val="3838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  <a:defRPr sz="25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  <a:defRPr sz="25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  <a:defRPr sz="25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  <a:defRPr sz="25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  <a:defRPr sz="25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  <a:defRPr sz="25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  <a:defRPr sz="25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  <a:defRPr sz="25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2" type="title"/>
          </p:nvPr>
        </p:nvSpPr>
        <p:spPr>
          <a:xfrm>
            <a:off x="4350628" y="2795903"/>
            <a:ext cx="26088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400"/>
              <a:buFont typeface="Fira Sans"/>
              <a:buNone/>
              <a:defRPr sz="1400">
                <a:solidFill>
                  <a:srgbClr val="383838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page">
  <p:cSld name="SECTION_TITLE_AND_DESCRIPTION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2"/>
          <p:cNvPicPr preferRelativeResize="0"/>
          <p:nvPr/>
        </p:nvPicPr>
        <p:blipFill rotWithShape="1">
          <a:blip r:embed="rId2">
            <a:alphaModFix/>
          </a:blip>
          <a:srcRect b="1849" l="0" r="0" t="1848"/>
          <a:stretch/>
        </p:blipFill>
        <p:spPr>
          <a:xfrm>
            <a:off x="479816" y="556434"/>
            <a:ext cx="2375741" cy="45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"/>
          <p:cNvSpPr txBox="1"/>
          <p:nvPr/>
        </p:nvSpPr>
        <p:spPr>
          <a:xfrm rot="510">
            <a:off x="1095103" y="965748"/>
            <a:ext cx="20208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Fira Sans"/>
                <a:ea typeface="Fira Sans"/>
                <a:cs typeface="Fira Sans"/>
                <a:sym typeface="Fira Sans"/>
              </a:rPr>
              <a:t>trusted engineering partner for digital transformation</a:t>
            </a:r>
            <a:endParaRPr sz="5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1163361" y="2279964"/>
            <a:ext cx="27009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Thank you!</a:t>
            </a:r>
            <a:endParaRPr sz="3700">
              <a:solidFill>
                <a:schemeClr val="dk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29" name="Google Shape;129;p22"/>
          <p:cNvSpPr/>
          <p:nvPr/>
        </p:nvSpPr>
        <p:spPr>
          <a:xfrm rot="5400000">
            <a:off x="1395359" y="2633850"/>
            <a:ext cx="49200" cy="4947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/>
          <p:nvPr/>
        </p:nvSpPr>
        <p:spPr>
          <a:xfrm rot="5400000">
            <a:off x="6647472" y="2645850"/>
            <a:ext cx="3389700" cy="16164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2"/>
          <p:cNvSpPr txBox="1"/>
          <p:nvPr/>
        </p:nvSpPr>
        <p:spPr>
          <a:xfrm>
            <a:off x="5174251" y="2317100"/>
            <a:ext cx="21174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Grid Dynamics Holdings, Inc.</a:t>
            </a:r>
            <a:endParaRPr sz="1100">
              <a:solidFill>
                <a:schemeClr val="dk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32" name="Google Shape;132;p22"/>
          <p:cNvSpPr txBox="1"/>
          <p:nvPr/>
        </p:nvSpPr>
        <p:spPr>
          <a:xfrm>
            <a:off x="5174250" y="2734766"/>
            <a:ext cx="2085600" cy="17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5000 Executive Parkway,</a:t>
            </a:r>
            <a:endParaRPr sz="9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Suite 520 / San Ramon, CA</a:t>
            </a:r>
            <a:endParaRPr sz="9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+1 650-523-5000</a:t>
            </a:r>
            <a:endParaRPr sz="9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info@griddynamics.com</a:t>
            </a:r>
            <a:endParaRPr sz="9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www.griddynamics.com</a:t>
            </a:r>
            <a:endParaRPr sz="9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3" name="Google Shape;133;p22"/>
          <p:cNvSpPr/>
          <p:nvPr/>
        </p:nvSpPr>
        <p:spPr>
          <a:xfrm>
            <a:off x="6551300" y="4774350"/>
            <a:ext cx="983100" cy="17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480600" y="4581100"/>
            <a:ext cx="1838700" cy="454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areas">
  <p:cSld name="CAPTION_ONLY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/>
          <p:nvPr/>
        </p:nvSpPr>
        <p:spPr>
          <a:xfrm>
            <a:off x="600100" y="801600"/>
            <a:ext cx="3705300" cy="37416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3"/>
          <p:cNvSpPr/>
          <p:nvPr/>
        </p:nvSpPr>
        <p:spPr>
          <a:xfrm>
            <a:off x="4838800" y="801624"/>
            <a:ext cx="3705300" cy="37416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3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39" name="Google Shape;139;p23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464100" y="1152475"/>
            <a:ext cx="3999900" cy="34167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・"/>
              <a:defRPr sz="1400"/>
            </a:lvl1pPr>
            <a:lvl2pPr indent="-304800" lvl="1" marL="914400" rtl="0">
              <a:spcBef>
                <a:spcPts val="1500"/>
              </a:spcBef>
              <a:spcAft>
                <a:spcPts val="0"/>
              </a:spcAft>
              <a:buSzPts val="1200"/>
              <a:buChar char="・"/>
              <a:defRPr sz="1200"/>
            </a:lvl2pPr>
            <a:lvl3pPr indent="-304800" lvl="2" marL="13716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3pPr>
            <a:lvl4pPr indent="-304800" lvl="3" marL="18288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4pPr>
            <a:lvl5pPr indent="-304800" lvl="4" marL="22860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500"/>
              </a:spcBef>
              <a:spcAft>
                <a:spcPts val="1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1" name="Google Shape;141;p23"/>
          <p:cNvSpPr txBox="1"/>
          <p:nvPr>
            <p:ph idx="2" type="body"/>
          </p:nvPr>
        </p:nvSpPr>
        <p:spPr>
          <a:xfrm>
            <a:off x="4832400" y="1152475"/>
            <a:ext cx="3999900" cy="34167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・"/>
              <a:defRPr sz="1400"/>
            </a:lvl1pPr>
            <a:lvl2pPr indent="-304800" lvl="1" marL="914400" rtl="0">
              <a:spcBef>
                <a:spcPts val="1500"/>
              </a:spcBef>
              <a:spcAft>
                <a:spcPts val="0"/>
              </a:spcAft>
              <a:buSzPts val="1200"/>
              <a:buChar char="・"/>
              <a:defRPr sz="1200"/>
            </a:lvl2pPr>
            <a:lvl3pPr indent="-304800" lvl="2" marL="13716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3pPr>
            <a:lvl4pPr indent="-304800" lvl="3" marL="18288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4pPr>
            <a:lvl5pPr indent="-304800" lvl="4" marL="22860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500"/>
              </a:spcBef>
              <a:spcAft>
                <a:spcPts val="15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areas 2">
  <p:cSld name="CAPTION_ONLY_1_3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/>
          <p:nvPr/>
        </p:nvSpPr>
        <p:spPr>
          <a:xfrm>
            <a:off x="600094" y="584231"/>
            <a:ext cx="3904200" cy="39591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4639310" y="584254"/>
            <a:ext cx="3904200" cy="39591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4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46" name="Google Shape;146;p24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464100" y="1152475"/>
            <a:ext cx="3999900" cy="34167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・"/>
              <a:defRPr sz="1400"/>
            </a:lvl1pPr>
            <a:lvl2pPr indent="-304800" lvl="1" marL="914400" rtl="0">
              <a:spcBef>
                <a:spcPts val="1500"/>
              </a:spcBef>
              <a:spcAft>
                <a:spcPts val="0"/>
              </a:spcAft>
              <a:buSzPts val="1200"/>
              <a:buChar char="・"/>
              <a:defRPr sz="1200"/>
            </a:lvl2pPr>
            <a:lvl3pPr indent="-304800" lvl="2" marL="13716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3pPr>
            <a:lvl4pPr indent="-304800" lvl="3" marL="18288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4pPr>
            <a:lvl5pPr indent="-304800" lvl="4" marL="22860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500"/>
              </a:spcBef>
              <a:spcAft>
                <a:spcPts val="1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8" name="Google Shape;148;p24"/>
          <p:cNvSpPr txBox="1"/>
          <p:nvPr>
            <p:ph idx="2" type="body"/>
          </p:nvPr>
        </p:nvSpPr>
        <p:spPr>
          <a:xfrm>
            <a:off x="4832400" y="1152475"/>
            <a:ext cx="3999900" cy="34167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・"/>
              <a:defRPr sz="1400"/>
            </a:lvl1pPr>
            <a:lvl2pPr indent="-304800" lvl="1" marL="914400" rtl="0">
              <a:spcBef>
                <a:spcPts val="1500"/>
              </a:spcBef>
              <a:spcAft>
                <a:spcPts val="0"/>
              </a:spcAft>
              <a:buSzPts val="1200"/>
              <a:buChar char="・"/>
              <a:defRPr sz="1200"/>
            </a:lvl2pPr>
            <a:lvl3pPr indent="-304800" lvl="2" marL="13716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3pPr>
            <a:lvl4pPr indent="-304800" lvl="3" marL="1828800" rtl="0">
              <a:spcBef>
                <a:spcPts val="1500"/>
              </a:spcBef>
              <a:spcAft>
                <a:spcPts val="0"/>
              </a:spcAft>
              <a:buSzPts val="1200"/>
              <a:buChar char="⎯"/>
              <a:defRPr sz="1200"/>
            </a:lvl4pPr>
            <a:lvl5pPr indent="-304800" lvl="4" marL="22860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500"/>
              </a:spcBef>
              <a:spcAft>
                <a:spcPts val="15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areas 1">
  <p:cSld name="CAPTION_ONLY_1_2">
    <p:bg>
      <p:bgPr>
        <a:solidFill>
          <a:srgbClr val="F7F7F7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51" name="Google Shape;151;p25"/>
          <p:cNvSpPr/>
          <p:nvPr/>
        </p:nvSpPr>
        <p:spPr>
          <a:xfrm>
            <a:off x="8640375" y="4841306"/>
            <a:ext cx="503400" cy="732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C002"/>
              </a:solidFill>
            </a:endParaRPr>
          </a:p>
        </p:txBody>
      </p:sp>
      <p:sp>
        <p:nvSpPr>
          <p:cNvPr id="152" name="Google Shape;152;p25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439875" y="686825"/>
            <a:ext cx="78642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hasCustomPrompt="1" type="title"/>
          </p:nvPr>
        </p:nvSpPr>
        <p:spPr>
          <a:xfrm>
            <a:off x="285750" y="1106125"/>
            <a:ext cx="8546400" cy="1963500"/>
          </a:xfrm>
          <a:prstGeom prst="rect">
            <a:avLst/>
          </a:prstGeom>
        </p:spPr>
        <p:txBody>
          <a:bodyPr anchorCtr="0" anchor="b" bIns="91650" lIns="0" spcFirstLastPara="1" rIns="91650" wrap="square" tIns="916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311700" y="3152225"/>
            <a:ext cx="8520600" cy="15912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 algn="ctr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 algn="ctr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 algn="ctr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 algn="ctr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slide" type="blank">
  <p:cSld name="BLANK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slide 2">
  <p:cSld name="BLANK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/>
          <p:nvPr/>
        </p:nvSpPr>
        <p:spPr>
          <a:xfrm>
            <a:off x="492375" y="4528125"/>
            <a:ext cx="8651700" cy="54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7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t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63" name="Google Shape;163;p29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slide 1">
  <p:cSld name="Agenda large bullets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624275" y="92950"/>
            <a:ext cx="8162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>
              <a:spcBef>
                <a:spcPts val="0"/>
              </a:spcBef>
              <a:spcAft>
                <a:spcPts val="0"/>
              </a:spcAft>
              <a:buSzPts val="2500"/>
              <a:buFont typeface="Fira Sans"/>
              <a:buNone/>
              <a:defRPr b="1" i="0" sz="2500" u="none" cap="none" strike="noStrike">
                <a:latin typeface="Fira Sans"/>
                <a:ea typeface="Fira Sans"/>
                <a:cs typeface="Fira Sans"/>
                <a:sym typeface="Fira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6" name="Google Shape;166;p30"/>
          <p:cNvSpPr txBox="1"/>
          <p:nvPr>
            <p:ph idx="1" type="body"/>
          </p:nvPr>
        </p:nvSpPr>
        <p:spPr>
          <a:xfrm>
            <a:off x="624078" y="745236"/>
            <a:ext cx="8244900" cy="36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・"/>
              <a:defRPr i="0" sz="1800" u="none" cap="none" strike="noStrike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23850" lvl="1" marL="914400" marR="0" rtl="0" algn="l">
              <a:spcBef>
                <a:spcPts val="1200"/>
              </a:spcBef>
              <a:spcAft>
                <a:spcPts val="0"/>
              </a:spcAft>
              <a:buSzPts val="1500"/>
              <a:buFont typeface="Source Sans Pro"/>
              <a:buChar char="ー"/>
              <a:defRPr i="0" sz="1500" u="none" cap="none" strike="noStrike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23850" lvl="2" marL="1371600" marR="0" rtl="0" algn="l">
              <a:spcBef>
                <a:spcPts val="1500"/>
              </a:spcBef>
              <a:spcAft>
                <a:spcPts val="0"/>
              </a:spcAft>
              <a:buSzPts val="1500"/>
              <a:buFont typeface="Source Sans Pro"/>
              <a:buChar char="∙"/>
              <a:defRPr i="0" sz="1500" u="none" cap="none" strike="noStrike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23850" lvl="3" marL="1828800" marR="0" rtl="0" algn="l">
              <a:spcBef>
                <a:spcPts val="1500"/>
              </a:spcBef>
              <a:spcAft>
                <a:spcPts val="0"/>
              </a:spcAft>
              <a:buSzPts val="1500"/>
              <a:buFont typeface="Source Sans Pro"/>
              <a:buChar char="●"/>
              <a:defRPr i="0" sz="1500" u="none" cap="none" strike="noStrike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23850" lvl="4" marL="2286000" marR="0" rtl="0" algn="l">
              <a:spcBef>
                <a:spcPts val="1500"/>
              </a:spcBef>
              <a:spcAft>
                <a:spcPts val="0"/>
              </a:spcAft>
              <a:buSzPts val="1500"/>
              <a:buFont typeface="Source Sans Pro"/>
              <a:buChar char="○"/>
              <a:defRPr i="0" sz="1500" u="none" cap="none" strike="noStrike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23850" lvl="5" marL="2743200" marR="0" rtl="0" algn="l">
              <a:spcBef>
                <a:spcPts val="1500"/>
              </a:spcBef>
              <a:spcAft>
                <a:spcPts val="0"/>
              </a:spcAft>
              <a:buSzPts val="1500"/>
              <a:buFont typeface="Source Sans Pro"/>
              <a:buChar char="■"/>
              <a:defRPr i="0" sz="1500" u="none" cap="none" strike="noStrike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23850" lvl="6" marL="3200400" marR="0" rtl="0" algn="l">
              <a:spcBef>
                <a:spcPts val="1500"/>
              </a:spcBef>
              <a:spcAft>
                <a:spcPts val="0"/>
              </a:spcAft>
              <a:buSzPts val="1500"/>
              <a:buFont typeface="Source Sans Pro"/>
              <a:buChar char="●"/>
              <a:defRPr i="0" sz="1500" u="none" cap="none" strike="noStrike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23850" lvl="7" marL="3657600" marR="0" rtl="0" algn="l">
              <a:spcBef>
                <a:spcPts val="1500"/>
              </a:spcBef>
              <a:spcAft>
                <a:spcPts val="0"/>
              </a:spcAft>
              <a:buSzPts val="1500"/>
              <a:buFont typeface="Source Sans Pro"/>
              <a:buChar char="○"/>
              <a:defRPr i="0" sz="1500" u="none" cap="none" strike="noStrike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23850" lvl="8" marL="4114800" marR="0" rtl="0" algn="l">
              <a:spcBef>
                <a:spcPts val="1500"/>
              </a:spcBef>
              <a:spcAft>
                <a:spcPts val="1500"/>
              </a:spcAft>
              <a:buSzPts val="1500"/>
              <a:buFont typeface="Source Sans Pro"/>
              <a:buChar char="■"/>
              <a:defRPr i="0" sz="1500" u="none" cap="none" strike="noStrike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ge">
  <p:cSld name="MAIN_POIN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1"/>
          <p:cNvPicPr preferRelativeResize="0"/>
          <p:nvPr/>
        </p:nvPicPr>
        <p:blipFill rotWithShape="1">
          <a:blip r:embed="rId3">
            <a:alphaModFix/>
          </a:blip>
          <a:srcRect b="0" l="6874" r="5552" t="18166"/>
          <a:stretch/>
        </p:blipFill>
        <p:spPr>
          <a:xfrm>
            <a:off x="4586869" y="2152144"/>
            <a:ext cx="1448119" cy="55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/>
          <p:nvPr>
            <p:ph idx="12" type="sldNum"/>
          </p:nvPr>
        </p:nvSpPr>
        <p:spPr>
          <a:xfrm>
            <a:off x="600075" y="4797469"/>
            <a:ext cx="485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31"/>
          <p:cNvSpPr/>
          <p:nvPr/>
        </p:nvSpPr>
        <p:spPr>
          <a:xfrm>
            <a:off x="4028025" y="1152469"/>
            <a:ext cx="5116200" cy="222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31"/>
          <p:cNvSpPr/>
          <p:nvPr/>
        </p:nvSpPr>
        <p:spPr>
          <a:xfrm>
            <a:off x="0" y="1152469"/>
            <a:ext cx="485700" cy="39909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31"/>
          <p:cNvSpPr/>
          <p:nvPr/>
        </p:nvSpPr>
        <p:spPr>
          <a:xfrm>
            <a:off x="4028025" y="1761919"/>
            <a:ext cx="68700" cy="10242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" name="Google Shape;174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20495" y="1254548"/>
            <a:ext cx="1594164" cy="399288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1"/>
          <p:cNvSpPr txBox="1"/>
          <p:nvPr/>
        </p:nvSpPr>
        <p:spPr>
          <a:xfrm>
            <a:off x="4572000" y="1591197"/>
            <a:ext cx="19596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en" sz="500" u="none" cap="none" strike="noStrike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trusted engineering partner for digital transformation </a:t>
            </a:r>
            <a:endParaRPr b="0" i="0" sz="500" u="none" cap="none" strike="noStrike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cover">
  <p:cSld name="TITLE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1746650" y="1746200"/>
            <a:ext cx="4505400" cy="4890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500"/>
              <a:buNone/>
              <a:defRPr sz="2500">
                <a:solidFill>
                  <a:srgbClr val="38383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500"/>
              <a:buNone/>
              <a:defRPr sz="2500">
                <a:solidFill>
                  <a:srgbClr val="38383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500"/>
              <a:buNone/>
              <a:defRPr sz="2500">
                <a:solidFill>
                  <a:srgbClr val="38383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500"/>
              <a:buNone/>
              <a:defRPr sz="2500">
                <a:solidFill>
                  <a:srgbClr val="38383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500"/>
              <a:buNone/>
              <a:defRPr sz="2500">
                <a:solidFill>
                  <a:srgbClr val="38383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500"/>
              <a:buNone/>
              <a:defRPr sz="2500">
                <a:solidFill>
                  <a:srgbClr val="38383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500"/>
              <a:buNone/>
              <a:defRPr sz="2500">
                <a:solidFill>
                  <a:srgbClr val="38383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500"/>
              <a:buNone/>
              <a:defRPr sz="2500">
                <a:solidFill>
                  <a:srgbClr val="38383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2500"/>
              <a:buNone/>
              <a:defRPr sz="2500">
                <a:solidFill>
                  <a:srgbClr val="383838"/>
                </a:solidFill>
              </a:defRPr>
            </a:lvl9pPr>
          </a:lstStyle>
          <a:p/>
        </p:txBody>
      </p:sp>
      <p:sp>
        <p:nvSpPr>
          <p:cNvPr id="33" name="Google Shape;33;p5"/>
          <p:cNvSpPr/>
          <p:nvPr/>
        </p:nvSpPr>
        <p:spPr>
          <a:xfrm>
            <a:off x="0" y="1746200"/>
            <a:ext cx="498300" cy="33978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689275" y="4774350"/>
            <a:ext cx="1340700" cy="22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/>
          <p:nvPr>
            <p:ph type="title"/>
          </p:nvPr>
        </p:nvSpPr>
        <p:spPr>
          <a:xfrm>
            <a:off x="600075" y="244856"/>
            <a:ext cx="79440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78" name="Google Shape;178;p32"/>
          <p:cNvSpPr txBox="1"/>
          <p:nvPr>
            <p:ph idx="12" type="sldNum"/>
          </p:nvPr>
        </p:nvSpPr>
        <p:spPr>
          <a:xfrm>
            <a:off x="600075" y="4797469"/>
            <a:ext cx="485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3">
  <p:cSld name="CUSTOM_6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/>
          <p:nvPr/>
        </p:nvSpPr>
        <p:spPr>
          <a:xfrm>
            <a:off x="503738" y="4741744"/>
            <a:ext cx="5442600" cy="30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title"/>
          </p:nvPr>
        </p:nvSpPr>
        <p:spPr>
          <a:xfrm>
            <a:off x="600075" y="244856"/>
            <a:ext cx="7944000" cy="2964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83" name="Google Shape;183;p34"/>
          <p:cNvSpPr txBox="1"/>
          <p:nvPr>
            <p:ph idx="1" type="body"/>
          </p:nvPr>
        </p:nvSpPr>
        <p:spPr>
          <a:xfrm>
            <a:off x="600075" y="686831"/>
            <a:ext cx="8232000" cy="39423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" name="Google Shape;184;p34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34"/>
          <p:cNvSpPr txBox="1"/>
          <p:nvPr>
            <p:ph idx="2" type="sldNum"/>
          </p:nvPr>
        </p:nvSpPr>
        <p:spPr>
          <a:xfrm>
            <a:off x="5829300" y="4797468"/>
            <a:ext cx="2714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2pPr>
            <a:lvl3pPr lvl="2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3pPr>
            <a:lvl4pPr lvl="3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4pPr>
            <a:lvl5pPr lvl="4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5pPr>
            <a:lvl6pPr lvl="5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6pPr>
            <a:lvl7pPr lvl="6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7pPr>
            <a:lvl8pPr lvl="7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8pPr>
            <a:lvl9pPr lvl="8" rtl="0" algn="r">
              <a:buNone/>
              <a:defRPr sz="800">
                <a:latin typeface="Fira Sans Medium"/>
                <a:ea typeface="Fira Sans Medium"/>
                <a:cs typeface="Fira Sans Medium"/>
                <a:sym typeface="Fira Sans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Grid Dynamics</a:t>
            </a:r>
            <a:r>
              <a:rPr lang="en">
                <a:latin typeface="Fira Sans Light"/>
                <a:ea typeface="Fira Sans Light"/>
                <a:cs typeface="Fira Sans Light"/>
                <a:sym typeface="Fira Sans Light"/>
              </a:rPr>
              <a:t> / </a:t>
            </a:r>
            <a:r>
              <a:rPr lang="en">
                <a:solidFill>
                  <a:srgbClr val="3A3838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Data Science, AI, andML</a:t>
            </a:r>
            <a:endParaRPr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86" name="Google Shape;186;p34"/>
          <p:cNvSpPr txBox="1"/>
          <p:nvPr>
            <p:ph idx="3" type="sldNum"/>
          </p:nvPr>
        </p:nvSpPr>
        <p:spPr>
          <a:xfrm>
            <a:off x="764381" y="4797468"/>
            <a:ext cx="2714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Privileged and confidential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gular slide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" type="body"/>
          </p:nvPr>
        </p:nvSpPr>
        <p:spPr>
          <a:xfrm>
            <a:off x="600075" y="686831"/>
            <a:ext cx="82320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gular orange">
  <p:cSld name="CUSTOM_2">
    <p:bg>
      <p:bgPr>
        <a:solidFill>
          <a:srgbClr val="FFC002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600075" y="686831"/>
            <a:ext cx="82320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Char char="・"/>
              <a:defRPr sz="18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・"/>
              <a:defRPr sz="14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⎯"/>
              <a:defRPr sz="14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⎯"/>
              <a:defRPr sz="14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 sz="14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ource Sans Pro"/>
              <a:buChar char="■"/>
              <a:defRPr sz="1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 sz="14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 sz="14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Clr>
                <a:srgbClr val="FFFFFF"/>
              </a:buClr>
              <a:buSzPts val="1400"/>
              <a:buFont typeface="Fira Sans"/>
              <a:buChar char="■"/>
              <a:defRPr sz="14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42" name="Google Shape;42;p7"/>
          <p:cNvSpPr/>
          <p:nvPr/>
        </p:nvSpPr>
        <p:spPr>
          <a:xfrm>
            <a:off x="8650601" y="4847630"/>
            <a:ext cx="503400" cy="7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3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 flipH="1">
            <a:off x="3931649" y="603200"/>
            <a:ext cx="5209800" cy="39687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/>
          <p:nvPr/>
        </p:nvSpPr>
        <p:spPr>
          <a:xfrm flipH="1">
            <a:off x="10975" y="584150"/>
            <a:ext cx="8530200" cy="597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8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 txBox="1"/>
          <p:nvPr>
            <p:ph idx="1" type="body"/>
          </p:nvPr>
        </p:nvSpPr>
        <p:spPr>
          <a:xfrm>
            <a:off x="4100475" y="686825"/>
            <a:ext cx="47316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 1">
  <p:cSld name="CUSTOM_3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9"/>
          <p:cNvSpPr/>
          <p:nvPr/>
        </p:nvSpPr>
        <p:spPr>
          <a:xfrm flipH="1">
            <a:off x="591900" y="582900"/>
            <a:ext cx="8552100" cy="4062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9"/>
          <p:cNvSpPr/>
          <p:nvPr/>
        </p:nvSpPr>
        <p:spPr>
          <a:xfrm>
            <a:off x="589775" y="592018"/>
            <a:ext cx="8552100" cy="597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9"/>
          <p:cNvSpPr txBox="1"/>
          <p:nvPr>
            <p:ph idx="1" type="body"/>
          </p:nvPr>
        </p:nvSpPr>
        <p:spPr>
          <a:xfrm>
            <a:off x="600075" y="686831"/>
            <a:ext cx="82320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 flipH="1">
            <a:off x="125" y="582900"/>
            <a:ext cx="3374700" cy="45606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0"/>
          <p:cNvSpPr/>
          <p:nvPr/>
        </p:nvSpPr>
        <p:spPr>
          <a:xfrm>
            <a:off x="589775" y="580843"/>
            <a:ext cx="2785200" cy="597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Fira Sans ExtraBold"/>
              <a:buNone/>
              <a:defRPr sz="2000"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0"/>
          <p:cNvSpPr txBox="1"/>
          <p:nvPr>
            <p:ph idx="2" type="sldNum"/>
          </p:nvPr>
        </p:nvSpPr>
        <p:spPr>
          <a:xfrm>
            <a:off x="764381" y="4797468"/>
            <a:ext cx="2714700" cy="171600"/>
          </a:xfrm>
          <a:prstGeom prst="rect">
            <a:avLst/>
          </a:prstGeom>
        </p:spPr>
        <p:txBody>
          <a:bodyPr anchorCtr="0" anchor="ctr" bIns="68750" lIns="68750" spcFirstLastPara="1" rIns="68750" wrap="square" tIns="6875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Privileged and confidential</a:t>
            </a:r>
            <a:endParaRPr/>
          </a:p>
        </p:txBody>
      </p:sp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600075" y="686831"/>
            <a:ext cx="82320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2">
  <p:cSld name="CUSTOM_5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Fira Sans ExtraBold"/>
              <a:buNone/>
              <a:defRPr sz="2000"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rgbClr val="434343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1"/>
          <p:cNvSpPr/>
          <p:nvPr/>
        </p:nvSpPr>
        <p:spPr>
          <a:xfrm flipH="1">
            <a:off x="592200" y="582900"/>
            <a:ext cx="7951800" cy="3969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ctr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600075" y="686831"/>
            <a:ext cx="8232000" cy="39426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・"/>
              <a:defRPr/>
            </a:lvl1pPr>
            <a:lvl2pPr indent="-317500" lvl="1" marL="914400" rtl="0">
              <a:spcBef>
                <a:spcPts val="1500"/>
              </a:spcBef>
              <a:spcAft>
                <a:spcPts val="0"/>
              </a:spcAft>
              <a:buSzPts val="1400"/>
              <a:buChar char="・"/>
              <a:defRPr/>
            </a:lvl2pPr>
            <a:lvl3pPr indent="-317500" lvl="2" marL="13716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3pPr>
            <a:lvl4pPr indent="-317500" lvl="3" marL="1828800" rtl="0">
              <a:spcBef>
                <a:spcPts val="1500"/>
              </a:spcBef>
              <a:spcAft>
                <a:spcPts val="0"/>
              </a:spcAft>
              <a:buSzPts val="1400"/>
              <a:buChar char="⎯"/>
              <a:defRPr/>
            </a:lvl4pPr>
            <a:lvl5pPr indent="-317500" lvl="4" marL="22860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500"/>
              </a:spcBef>
              <a:spcAft>
                <a:spcPts val="15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5.xml"/><Relationship Id="rId23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26" Type="http://schemas.openxmlformats.org/officeDocument/2006/relationships/slideLayout" Target="../slideLayouts/slideLayout27.xml"/><Relationship Id="rId25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9.xml"/><Relationship Id="rId27" Type="http://schemas.openxmlformats.org/officeDocument/2006/relationships/slideLayout" Target="../slideLayouts/slideLayout28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29" Type="http://schemas.openxmlformats.org/officeDocument/2006/relationships/slideLayout" Target="../slideLayouts/slideLayout30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Relationship Id="rId31" Type="http://schemas.openxmlformats.org/officeDocument/2006/relationships/slideLayout" Target="../slideLayouts/slideLayout32.xml"/><Relationship Id="rId3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650" lIns="91650" spcFirstLastPara="1" rIns="91650" wrap="square" tIns="91650">
            <a:noAutofit/>
          </a:bodyPr>
          <a:lstStyle>
            <a:lvl1pPr lvl="0" algn="r">
              <a:buNone/>
              <a:defRPr sz="1200">
                <a:solidFill>
                  <a:schemeClr val="tx1"/>
                </a:solidFill>
              </a:defRPr>
            </a:lvl1pPr>
            <a:lvl2pPr lvl="1" algn="r">
              <a:buNone/>
              <a:defRPr sz="1200">
                <a:solidFill>
                  <a:schemeClr val="tx1"/>
                </a:solidFill>
              </a:defRPr>
            </a:lvl2pPr>
            <a:lvl3pPr lvl="2" algn="r">
              <a:buNone/>
              <a:defRPr sz="1200">
                <a:solidFill>
                  <a:schemeClr val="tx1"/>
                </a:solidFill>
              </a:defRPr>
            </a:lvl3pPr>
            <a:lvl4pPr lvl="3" algn="r">
              <a:buNone/>
              <a:defRPr sz="1200">
                <a:solidFill>
                  <a:schemeClr val="tx1"/>
                </a:solidFill>
              </a:defRPr>
            </a:lvl4pPr>
            <a:lvl5pPr lvl="4" algn="r">
              <a:buNone/>
              <a:defRPr sz="1200">
                <a:solidFill>
                  <a:schemeClr val="tx1"/>
                </a:solidFill>
              </a:defRPr>
            </a:lvl5pPr>
            <a:lvl6pPr lvl="5" algn="r">
              <a:buNone/>
              <a:defRPr sz="1200">
                <a:solidFill>
                  <a:schemeClr val="tx1"/>
                </a:solidFill>
              </a:defRPr>
            </a:lvl6pPr>
            <a:lvl7pPr lvl="6" algn="r">
              <a:buNone/>
              <a:defRPr sz="1200">
                <a:solidFill>
                  <a:schemeClr val="tx1"/>
                </a:solidFill>
              </a:defRPr>
            </a:lvl7pPr>
            <a:lvl8pPr lvl="7" algn="r">
              <a:buNone/>
              <a:defRPr sz="1200">
                <a:solidFill>
                  <a:schemeClr val="tx1"/>
                </a:solidFill>
              </a:defRPr>
            </a:lvl8pPr>
            <a:lvl9pPr lvl="8" algn="r">
              <a:buNone/>
              <a:defRPr sz="1200">
                <a:solidFill>
                  <a:schemeClr val="tx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71">
          <p15:clr>
            <a:srgbClr val="F26B43"/>
          </p15:clr>
        </p15:guide>
        <p15:guide id="2" pos="2710">
          <p15:clr>
            <a:srgbClr val="F26B43"/>
          </p15:clr>
        </p15:guide>
        <p15:guide id="3" pos="3033">
          <p15:clr>
            <a:srgbClr val="F26B43"/>
          </p15:clr>
        </p15:guide>
        <p15:guide id="4" pos="3084">
          <p15:clr>
            <a:srgbClr val="F26B43"/>
          </p15:clr>
        </p15:guide>
        <p15:guide id="5" pos="3407">
          <p15:clr>
            <a:srgbClr val="F26B43"/>
          </p15:clr>
        </p15:guide>
        <p15:guide id="6" pos="5760">
          <p15:clr>
            <a:srgbClr val="F26B43"/>
          </p15:clr>
        </p15:guide>
        <p15:guide id="7" pos="2659">
          <p15:clr>
            <a:srgbClr val="F26B43"/>
          </p15:clr>
        </p15:guide>
        <p15:guide id="8" pos="2335">
          <p15:clr>
            <a:srgbClr val="F26B43"/>
          </p15:clr>
        </p15:guide>
        <p15:guide id="9" pos="2285">
          <p15:clr>
            <a:srgbClr val="F26B43"/>
          </p15:clr>
        </p15:guide>
        <p15:guide id="10" pos="1961">
          <p15:clr>
            <a:srgbClr val="F26B43"/>
          </p15:clr>
        </p15:guide>
        <p15:guide id="11" pos="1910">
          <p15:clr>
            <a:srgbClr val="F26B43"/>
          </p15:clr>
        </p15:guide>
        <p15:guide id="12" pos="1587">
          <p15:clr>
            <a:srgbClr val="F26B43"/>
          </p15:clr>
        </p15:guide>
        <p15:guide id="13" pos="1536">
          <p15:clr>
            <a:srgbClr val="F26B43"/>
          </p15:clr>
        </p15:guide>
        <p15:guide id="14" pos="1213">
          <p15:clr>
            <a:srgbClr val="F26B43"/>
          </p15:clr>
        </p15:guide>
        <p15:guide id="15">
          <p15:clr>
            <a:srgbClr val="F26B43"/>
          </p15:clr>
        </p15:guide>
        <p15:guide id="16" pos="413">
          <p15:clr>
            <a:srgbClr val="F26B43"/>
          </p15:clr>
        </p15:guide>
        <p15:guide id="17" pos="91">
          <p15:clr>
            <a:srgbClr val="F26B43"/>
          </p15:clr>
        </p15:guide>
        <p15:guide id="18" pos="1162">
          <p15:clr>
            <a:srgbClr val="F26B43"/>
          </p15:clr>
        </p15:guide>
        <p15:guide id="19" pos="787">
          <p15:clr>
            <a:srgbClr val="F26B43"/>
          </p15:clr>
        </p15:guide>
        <p15:guide id="20" pos="464">
          <p15:clr>
            <a:srgbClr val="F26B43"/>
          </p15:clr>
        </p15:guide>
        <p15:guide id="21" pos="839">
          <p15:clr>
            <a:srgbClr val="F26B43"/>
          </p15:clr>
        </p15:guide>
        <p15:guide id="22" pos="3458">
          <p15:clr>
            <a:srgbClr val="F26B43"/>
          </p15:clr>
        </p15:guide>
        <p15:guide id="23" pos="3781">
          <p15:clr>
            <a:srgbClr val="F26B43"/>
          </p15:clr>
        </p15:guide>
        <p15:guide id="24" pos="3833">
          <p15:clr>
            <a:srgbClr val="F26B43"/>
          </p15:clr>
        </p15:guide>
        <p15:guide id="25" pos="4156">
          <p15:clr>
            <a:srgbClr val="F26B43"/>
          </p15:clr>
        </p15:guide>
        <p15:guide id="26" pos="4207">
          <p15:clr>
            <a:srgbClr val="F26B43"/>
          </p15:clr>
        </p15:guide>
        <p15:guide id="27" pos="4530">
          <p15:clr>
            <a:srgbClr val="F26B43"/>
          </p15:clr>
        </p15:guide>
        <p15:guide id="28" pos="4581">
          <p15:clr>
            <a:srgbClr val="F26B43"/>
          </p15:clr>
        </p15:guide>
        <p15:guide id="29" pos="4904">
          <p15:clr>
            <a:srgbClr val="F26B43"/>
          </p15:clr>
        </p15:guide>
        <p15:guide id="30" pos="4955">
          <p15:clr>
            <a:srgbClr val="F26B43"/>
          </p15:clr>
        </p15:guide>
        <p15:guide id="31" pos="5329">
          <p15:clr>
            <a:srgbClr val="F26B43"/>
          </p15:clr>
        </p15:guide>
        <p15:guide id="32" pos="5653">
          <p15:clr>
            <a:srgbClr val="F26B43"/>
          </p15:clr>
        </p15:guide>
        <p15:guide id="33" pos="5279">
          <p15:clr>
            <a:srgbClr val="F26B43"/>
          </p15:clr>
        </p15:guide>
        <p15:guide id="34" orient="horz">
          <p15:clr>
            <a:srgbClr val="F26B43"/>
          </p15:clr>
        </p15:guide>
        <p15:guide id="35" orient="horz" pos="123">
          <p15:clr>
            <a:srgbClr val="F26B43"/>
          </p15:clr>
        </p15:guide>
        <p15:guide id="36" orient="horz" pos="242">
          <p15:clr>
            <a:srgbClr val="F26B43"/>
          </p15:clr>
        </p15:guide>
        <p15:guide id="37" orient="horz" pos="361">
          <p15:clr>
            <a:srgbClr val="F26B43"/>
          </p15:clr>
        </p15:guide>
        <p15:guide id="38" orient="horz" pos="719">
          <p15:clr>
            <a:srgbClr val="F26B43"/>
          </p15:clr>
        </p15:guide>
        <p15:guide id="39" orient="horz" pos="480">
          <p15:clr>
            <a:srgbClr val="F26B43"/>
          </p15:clr>
        </p15:guide>
        <p15:guide id="40" orient="horz" pos="599">
          <p15:clr>
            <a:srgbClr val="F26B43"/>
          </p15:clr>
        </p15:guide>
        <p15:guide id="41" orient="horz" pos="838">
          <p15:clr>
            <a:srgbClr val="F26B43"/>
          </p15:clr>
        </p15:guide>
        <p15:guide id="42" orient="horz" pos="956">
          <p15:clr>
            <a:srgbClr val="F26B43"/>
          </p15:clr>
        </p15:guide>
        <p15:guide id="43" orient="horz" pos="1075">
          <p15:clr>
            <a:srgbClr val="F26B43"/>
          </p15:clr>
        </p15:guide>
        <p15:guide id="44" orient="horz" pos="1195">
          <p15:clr>
            <a:srgbClr val="F26B43"/>
          </p15:clr>
        </p15:guide>
        <p15:guide id="45" orient="horz" pos="1314">
          <p15:clr>
            <a:srgbClr val="F26B43"/>
          </p15:clr>
        </p15:guide>
        <p15:guide id="46" orient="horz" pos="1433">
          <p15:clr>
            <a:srgbClr val="F26B43"/>
          </p15:clr>
        </p15:guide>
        <p15:guide id="47" orient="horz" pos="1552">
          <p15:clr>
            <a:srgbClr val="F26B43"/>
          </p15:clr>
        </p15:guide>
        <p15:guide id="48" orient="horz" pos="1790">
          <p15:clr>
            <a:srgbClr val="F26B43"/>
          </p15:clr>
        </p15:guide>
        <p15:guide id="49" orient="horz" pos="2028">
          <p15:clr>
            <a:srgbClr val="F26B43"/>
          </p15:clr>
        </p15:guide>
        <p15:guide id="50" orient="horz" pos="1909">
          <p15:clr>
            <a:srgbClr val="F26B43"/>
          </p15:clr>
        </p15:guide>
        <p15:guide id="51" orient="horz" pos="2147">
          <p15:clr>
            <a:srgbClr val="F26B43"/>
          </p15:clr>
        </p15:guide>
        <p15:guide id="52" orient="horz" pos="2267">
          <p15:clr>
            <a:srgbClr val="F26B43"/>
          </p15:clr>
        </p15:guide>
        <p15:guide id="53" orient="horz" pos="2386">
          <p15:clr>
            <a:srgbClr val="F26B43"/>
          </p15:clr>
        </p15:guide>
        <p15:guide id="54" orient="horz" pos="2504">
          <p15:clr>
            <a:srgbClr val="F26B43"/>
          </p15:clr>
        </p15:guide>
        <p15:guide id="55" orient="horz" pos="2623">
          <p15:clr>
            <a:srgbClr val="F26B43"/>
          </p15:clr>
        </p15:guide>
        <p15:guide id="56" orient="horz" pos="2743">
          <p15:clr>
            <a:srgbClr val="F26B43"/>
          </p15:clr>
        </p15:guide>
        <p15:guide id="57" orient="horz" pos="2862">
          <p15:clr>
            <a:srgbClr val="F26B43"/>
          </p15:clr>
        </p15:guide>
        <p15:guide id="58" orient="horz" pos="2981">
          <p15:clr>
            <a:srgbClr val="F26B43"/>
          </p15:clr>
        </p15:guide>
        <p15:guide id="59" orient="horz" pos="3100">
          <p15:clr>
            <a:srgbClr val="F26B43"/>
          </p15:clr>
        </p15:guide>
        <p15:guide id="60" orient="horz" pos="281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650" lIns="0" spcFirstLastPara="1" rIns="91650" wrap="square" tIns="916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ExtraBold"/>
              <a:buNone/>
              <a:defRPr sz="20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"/>
              <a:buNone/>
              <a:defRPr sz="2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" type="body"/>
          </p:nvPr>
        </p:nvSpPr>
        <p:spPr>
          <a:xfrm>
            <a:off x="600075" y="686831"/>
            <a:ext cx="8232000" cy="3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650" lIns="91650" spcFirstLastPara="1" rIns="91650" wrap="square" tIns="91650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・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・"/>
              <a:defRPr sz="1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⎯"/>
              <a:defRPr sz="1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⎯"/>
              <a:defRPr sz="1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■"/>
              <a:defRPr sz="1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 sz="1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 rtl="0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Clr>
                <a:schemeClr val="dk1"/>
              </a:buClr>
              <a:buSzPts val="1400"/>
              <a:buFont typeface="Fira Sans"/>
              <a:buChar char="■"/>
              <a:defRPr sz="1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sz="8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>
              <a:buNone/>
              <a:defRPr sz="8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>
              <a:buNone/>
              <a:defRPr sz="8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>
              <a:buNone/>
              <a:defRPr sz="8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>
              <a:buNone/>
              <a:defRPr sz="8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>
              <a:buNone/>
              <a:defRPr sz="8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>
              <a:buNone/>
              <a:defRPr sz="8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>
              <a:buNone/>
              <a:defRPr sz="8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>
              <a:buNone/>
              <a:defRPr sz="8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8640375" y="4847630"/>
            <a:ext cx="503400" cy="732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750" lIns="68750" spcFirstLastPara="1" rIns="68750" wrap="square" tIns="6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 txBox="1"/>
          <p:nvPr/>
        </p:nvSpPr>
        <p:spPr>
          <a:xfrm>
            <a:off x="5026975" y="4731351"/>
            <a:ext cx="36423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650" lIns="91650" spcFirstLastPara="1" rIns="91650" wrap="square" tIns="916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Grid Dynamics</a:t>
            </a:r>
            <a:r>
              <a:rPr lang="en" sz="8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/ Deep Learning for Graphs</a:t>
            </a:r>
            <a:endParaRPr sz="800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22" name="Google Shape;22;p3"/>
          <p:cNvSpPr txBox="1"/>
          <p:nvPr/>
        </p:nvSpPr>
        <p:spPr>
          <a:xfrm>
            <a:off x="680604" y="4731351"/>
            <a:ext cx="3642300" cy="2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650" lIns="9165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Privileged and confidential</a:t>
            </a:r>
            <a:endParaRPr sz="14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73">
          <p15:clr>
            <a:srgbClr val="EA4335"/>
          </p15:clr>
        </p15:guide>
        <p15:guide id="2" pos="5387">
          <p15:clr>
            <a:srgbClr val="EA4335"/>
          </p15:clr>
        </p15:guide>
        <p15:guide id="3" orient="horz" pos="2867">
          <p15:clr>
            <a:srgbClr val="EA4335"/>
          </p15:clr>
        </p15:guide>
        <p15:guide id="4" orient="horz" pos="367">
          <p15:clr>
            <a:srgbClr val="EA4335"/>
          </p15:clr>
        </p15:guide>
        <p15:guide id="5" pos="5446">
          <p15:clr>
            <a:srgbClr val="EA4335"/>
          </p15:clr>
        </p15:guide>
        <p15:guide id="6" pos="314">
          <p15:clr>
            <a:srgbClr val="EA4335"/>
          </p15:clr>
        </p15:guide>
        <p15:guide id="7" orient="horz" pos="312">
          <p15:clr>
            <a:srgbClr val="EA4335"/>
          </p15:clr>
        </p15:guide>
        <p15:guide id="8" orient="horz" pos="2926">
          <p15:clr>
            <a:srgbClr val="EA4335"/>
          </p15:clr>
        </p15:guide>
        <p15:guide id="9" pos="678">
          <p15:clr>
            <a:srgbClr val="EA4335"/>
          </p15:clr>
        </p15:guide>
        <p15:guide id="10" pos="739">
          <p15:clr>
            <a:srgbClr val="EA4335"/>
          </p15:clr>
        </p15:guide>
        <p15:guide id="11" pos="1042">
          <p15:clr>
            <a:srgbClr val="EA4335"/>
          </p15:clr>
        </p15:guide>
        <p15:guide id="12" pos="1100">
          <p15:clr>
            <a:srgbClr val="EA4335"/>
          </p15:clr>
        </p15:guide>
        <p15:guide id="13" pos="1402">
          <p15:clr>
            <a:srgbClr val="EA4335"/>
          </p15:clr>
        </p15:guide>
        <p15:guide id="14" pos="1461">
          <p15:clr>
            <a:srgbClr val="EA4335"/>
          </p15:clr>
        </p15:guide>
        <p15:guide id="15" pos="1762">
          <p15:clr>
            <a:srgbClr val="EA4335"/>
          </p15:clr>
        </p15:guide>
        <p15:guide id="16" pos="1825">
          <p15:clr>
            <a:srgbClr val="EA4335"/>
          </p15:clr>
        </p15:guide>
        <p15:guide id="17" pos="2126">
          <p15:clr>
            <a:srgbClr val="EA4335"/>
          </p15:clr>
        </p15:guide>
        <p15:guide id="18" pos="2189">
          <p15:clr>
            <a:srgbClr val="EA4335"/>
          </p15:clr>
        </p15:guide>
        <p15:guide id="19" pos="2549">
          <p15:clr>
            <a:srgbClr val="EA4335"/>
          </p15:clr>
        </p15:guide>
        <p15:guide id="20" pos="2490">
          <p15:clr>
            <a:srgbClr val="EA4335"/>
          </p15:clr>
        </p15:guide>
        <p15:guide id="21" pos="2850">
          <p15:clr>
            <a:srgbClr val="EA4335"/>
          </p15:clr>
        </p15:guide>
        <p15:guide id="22" pos="2910">
          <p15:clr>
            <a:srgbClr val="EA4335"/>
          </p15:clr>
        </p15:guide>
        <p15:guide id="23" pos="3211">
          <p15:clr>
            <a:srgbClr val="EA4335"/>
          </p15:clr>
        </p15:guide>
        <p15:guide id="24" pos="3274">
          <p15:clr>
            <a:srgbClr val="EA4335"/>
          </p15:clr>
        </p15:guide>
        <p15:guide id="25" pos="3574">
          <p15:clr>
            <a:srgbClr val="EA4335"/>
          </p15:clr>
        </p15:guide>
        <p15:guide id="26" pos="3638">
          <p15:clr>
            <a:srgbClr val="EA4335"/>
          </p15:clr>
        </p15:guide>
        <p15:guide id="27" pos="3938">
          <p15:clr>
            <a:srgbClr val="EA4335"/>
          </p15:clr>
        </p15:guide>
        <p15:guide id="28" pos="3998">
          <p15:clr>
            <a:srgbClr val="EA4335"/>
          </p15:clr>
        </p15:guide>
        <p15:guide id="29" pos="4299">
          <p15:clr>
            <a:srgbClr val="EA4335"/>
          </p15:clr>
        </p15:guide>
        <p15:guide id="30" pos="4358">
          <p15:clr>
            <a:srgbClr val="EA4335"/>
          </p15:clr>
        </p15:guide>
        <p15:guide id="31" pos="4659">
          <p15:clr>
            <a:srgbClr val="EA4335"/>
          </p15:clr>
        </p15:guide>
        <p15:guide id="32" pos="4723">
          <p15:clr>
            <a:srgbClr val="EA4335"/>
          </p15:clr>
        </p15:guide>
        <p15:guide id="33" pos="5024">
          <p15:clr>
            <a:srgbClr val="EA4335"/>
          </p15:clr>
        </p15:guide>
        <p15:guide id="34" pos="5087">
          <p15:clr>
            <a:srgbClr val="EA4335"/>
          </p15:clr>
        </p15:guide>
        <p15:guide id="35" orient="horz" pos="675">
          <p15:clr>
            <a:srgbClr val="EA4335"/>
          </p15:clr>
        </p15:guide>
        <p15:guide id="36" orient="horz" pos="732">
          <p15:clr>
            <a:srgbClr val="EA4335"/>
          </p15:clr>
        </p15:guide>
        <p15:guide id="37" orient="horz" pos="1044">
          <p15:clr>
            <a:srgbClr val="EA4335"/>
          </p15:clr>
        </p15:guide>
        <p15:guide id="38" orient="horz" pos="1100">
          <p15:clr>
            <a:srgbClr val="EA4335"/>
          </p15:clr>
        </p15:guide>
        <p15:guide id="39" orient="horz" pos="1408">
          <p15:clr>
            <a:srgbClr val="EA4335"/>
          </p15:clr>
        </p15:guide>
        <p15:guide id="40" orient="horz" pos="1464">
          <p15:clr>
            <a:srgbClr val="EA4335"/>
          </p15:clr>
        </p15:guide>
        <p15:guide id="41" orient="horz" pos="1772">
          <p15:clr>
            <a:srgbClr val="EA4335"/>
          </p15:clr>
        </p15:guide>
        <p15:guide id="42" orient="horz" pos="1829">
          <p15:clr>
            <a:srgbClr val="EA4335"/>
          </p15:clr>
        </p15:guide>
        <p15:guide id="43" orient="horz" pos="2134">
          <p15:clr>
            <a:srgbClr val="EA4335"/>
          </p15:clr>
        </p15:guide>
        <p15:guide id="44" orient="horz" pos="2193">
          <p15:clr>
            <a:srgbClr val="EA4335"/>
          </p15:clr>
        </p15:guide>
        <p15:guide id="45" orient="horz" pos="2504">
          <p15:clr>
            <a:srgbClr val="EA4335"/>
          </p15:clr>
        </p15:guide>
        <p15:guide id="46" orient="horz" pos="2562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hyperlink" Target="https://www.griddynamics.com/" TargetMode="External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Relationship Id="rId5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30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-1704" y="-3"/>
            <a:ext cx="9143995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5"/>
          <p:cNvSpPr/>
          <p:nvPr/>
        </p:nvSpPr>
        <p:spPr>
          <a:xfrm>
            <a:off x="0" y="1761925"/>
            <a:ext cx="495300" cy="33816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5">
            <a:hlinkClick r:id="rId4"/>
          </p:cNvPr>
          <p:cNvSpPr txBox="1"/>
          <p:nvPr/>
        </p:nvSpPr>
        <p:spPr>
          <a:xfrm rot="-5399496">
            <a:off x="-744605" y="2714350"/>
            <a:ext cx="20472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www.griddynamics.com</a:t>
            </a:r>
            <a:endParaRPr sz="9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4" name="Google Shape;194;p35"/>
          <p:cNvSpPr/>
          <p:nvPr/>
        </p:nvSpPr>
        <p:spPr>
          <a:xfrm>
            <a:off x="4043375" y="1750525"/>
            <a:ext cx="5110200" cy="222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5"/>
          <p:cNvSpPr/>
          <p:nvPr/>
        </p:nvSpPr>
        <p:spPr>
          <a:xfrm>
            <a:off x="4041600" y="2327825"/>
            <a:ext cx="54000" cy="10596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35"/>
          <p:cNvPicPr preferRelativeResize="0"/>
          <p:nvPr/>
        </p:nvPicPr>
        <p:blipFill rotWithShape="1">
          <a:blip r:embed="rId5">
            <a:alphaModFix/>
          </a:blip>
          <a:srcRect b="23125" l="0" r="0" t="24159"/>
          <a:stretch/>
        </p:blipFill>
        <p:spPr>
          <a:xfrm>
            <a:off x="4231125" y="1979025"/>
            <a:ext cx="1433400" cy="2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 txBox="1"/>
          <p:nvPr/>
        </p:nvSpPr>
        <p:spPr>
          <a:xfrm rot="510">
            <a:off x="4577175" y="2177327"/>
            <a:ext cx="20205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Fira Sans"/>
                <a:ea typeface="Fira Sans"/>
                <a:cs typeface="Fira Sans"/>
                <a:sym typeface="Fira Sans"/>
              </a:rPr>
              <a:t>trusted engineering partner for digital transformation</a:t>
            </a:r>
            <a:endParaRPr sz="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8" name="Google Shape;198;p35"/>
          <p:cNvSpPr txBox="1"/>
          <p:nvPr/>
        </p:nvSpPr>
        <p:spPr>
          <a:xfrm>
            <a:off x="4577175" y="2702236"/>
            <a:ext cx="434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Deep Learning for Graph</a:t>
            </a:r>
            <a:r>
              <a:rPr b="1" lang="en" sz="2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</a:t>
            </a:r>
            <a:endParaRPr sz="2700">
              <a:solidFill>
                <a:schemeClr val="dk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99" name="Google Shape;199;p35"/>
          <p:cNvSpPr txBox="1"/>
          <p:nvPr/>
        </p:nvSpPr>
        <p:spPr>
          <a:xfrm>
            <a:off x="4619551" y="3185225"/>
            <a:ext cx="14844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</a:pPr>
            <a:r>
              <a:rPr lang="en" sz="10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MARCH 2024</a:t>
            </a:r>
            <a:endParaRPr sz="1000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4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44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Node2Vec algorithm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8" name="Google Shape;298;p44"/>
          <p:cNvSpPr txBox="1"/>
          <p:nvPr>
            <p:ph idx="4294967295" type="body"/>
          </p:nvPr>
        </p:nvSpPr>
        <p:spPr>
          <a:xfrm>
            <a:off x="884600" y="2857600"/>
            <a:ext cx="3382200" cy="16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Sentence generation</a:t>
            </a:r>
            <a:r>
              <a:rPr lang="en" sz="1400"/>
              <a:t> based on walk length and walks per node</a:t>
            </a:r>
            <a:endParaRPr sz="1400"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b="1" lang="en" sz="1400"/>
              <a:t>Training samples </a:t>
            </a:r>
            <a:r>
              <a:rPr lang="en" sz="1400"/>
              <a:t>generated for each node based on window size (input,target)</a:t>
            </a:r>
            <a:endParaRPr sz="1400"/>
          </a:p>
        </p:txBody>
      </p:sp>
      <p:cxnSp>
        <p:nvCxnSpPr>
          <p:cNvPr id="299" name="Google Shape;299;p44"/>
          <p:cNvCxnSpPr/>
          <p:nvPr/>
        </p:nvCxnSpPr>
        <p:spPr>
          <a:xfrm>
            <a:off x="4572025" y="921700"/>
            <a:ext cx="0" cy="3570000"/>
          </a:xfrm>
          <a:prstGeom prst="straightConnector1">
            <a:avLst/>
          </a:prstGeom>
          <a:noFill/>
          <a:ln cap="flat" cmpd="sng" w="9525">
            <a:solidFill>
              <a:srgbClr val="EDEDE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0" name="Google Shape;300;p44"/>
          <p:cNvSpPr txBox="1"/>
          <p:nvPr>
            <p:ph idx="4294967295" type="body"/>
          </p:nvPr>
        </p:nvSpPr>
        <p:spPr>
          <a:xfrm>
            <a:off x="4923200" y="2857600"/>
            <a:ext cx="3382200" cy="16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The skip-gram model</a:t>
            </a:r>
            <a:r>
              <a:rPr lang="en" sz="1400"/>
              <a:t> is trained on (input,target) training samples. 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1400"/>
              <a:t>Finally the hidden dimension is used as the embedding</a:t>
            </a:r>
            <a:endParaRPr sz="1400"/>
          </a:p>
        </p:txBody>
      </p:sp>
      <p:pic>
        <p:nvPicPr>
          <p:cNvPr id="301" name="Google Shape;30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6638" y="661300"/>
            <a:ext cx="2157275" cy="2076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9625" y="769100"/>
            <a:ext cx="3229352" cy="17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5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8" name="Google Shape;308;p45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Loss Function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9" name="Google Shape;309;p45"/>
          <p:cNvSpPr txBox="1"/>
          <p:nvPr>
            <p:ph idx="4294967295" type="body"/>
          </p:nvPr>
        </p:nvSpPr>
        <p:spPr>
          <a:xfrm>
            <a:off x="884600" y="2441175"/>
            <a:ext cx="3382200" cy="204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・"/>
            </a:pPr>
            <a:r>
              <a:rPr lang="en" sz="1300"/>
              <a:t>The</a:t>
            </a:r>
            <a:r>
              <a:rPr b="1" lang="en" sz="1300"/>
              <a:t> Loss function</a:t>
            </a:r>
            <a:r>
              <a:rPr lang="en" sz="1300"/>
              <a:t> is important because gradient descents goal is to minimize the loss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・"/>
            </a:pPr>
            <a:r>
              <a:rPr lang="en" sz="1300"/>
              <a:t>Output matrix is </a:t>
            </a:r>
            <a:r>
              <a:rPr b="1" lang="en" sz="1300"/>
              <a:t>sparse</a:t>
            </a:r>
            <a:r>
              <a:rPr lang="en" sz="1300"/>
              <a:t> (~2% 1s only), which causes </a:t>
            </a:r>
            <a:r>
              <a:rPr b="1" lang="en" sz="1300"/>
              <a:t>high accuracy and low recall</a:t>
            </a:r>
            <a:r>
              <a:rPr lang="en" sz="1300"/>
              <a:t> while using regular BCELoss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・"/>
            </a:pPr>
            <a:r>
              <a:rPr lang="en" sz="1300"/>
              <a:t>i</a:t>
            </a:r>
            <a:r>
              <a:rPr lang="en" sz="1300"/>
              <a:t>.e. predicts all zeroes</a:t>
            </a:r>
            <a:endParaRPr sz="1300"/>
          </a:p>
        </p:txBody>
      </p:sp>
      <p:cxnSp>
        <p:nvCxnSpPr>
          <p:cNvPr id="310" name="Google Shape;310;p45"/>
          <p:cNvCxnSpPr/>
          <p:nvPr/>
        </p:nvCxnSpPr>
        <p:spPr>
          <a:xfrm>
            <a:off x="4572025" y="921700"/>
            <a:ext cx="0" cy="3570000"/>
          </a:xfrm>
          <a:prstGeom prst="straightConnector1">
            <a:avLst/>
          </a:prstGeom>
          <a:noFill/>
          <a:ln cap="flat" cmpd="sng" w="9525">
            <a:solidFill>
              <a:srgbClr val="EDEDE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1" name="Google Shape;311;p45"/>
          <p:cNvSpPr txBox="1"/>
          <p:nvPr>
            <p:ph idx="4294967295" type="body"/>
          </p:nvPr>
        </p:nvSpPr>
        <p:spPr>
          <a:xfrm>
            <a:off x="4923200" y="2118175"/>
            <a:ext cx="3382200" cy="236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・"/>
            </a:pPr>
            <a:r>
              <a:rPr lang="en" sz="1300"/>
              <a:t>To solve </a:t>
            </a:r>
            <a:r>
              <a:rPr lang="en" sz="1300"/>
              <a:t>this</a:t>
            </a:r>
            <a:r>
              <a:rPr lang="en" sz="1300"/>
              <a:t> we use </a:t>
            </a:r>
            <a:r>
              <a:rPr b="1" lang="en" sz="1300"/>
              <a:t>weighted BCE loss </a:t>
            </a:r>
            <a:r>
              <a:rPr lang="en" sz="1300"/>
              <a:t>for sparse matrices.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・"/>
            </a:pPr>
            <a:r>
              <a:rPr b="1" lang="en" sz="1300"/>
              <a:t>W</a:t>
            </a:r>
            <a:r>
              <a:rPr b="1" baseline="-25000" lang="en" sz="1300"/>
              <a:t>true</a:t>
            </a:r>
            <a:r>
              <a:rPr lang="en" sz="1300"/>
              <a:t> is the relative cost of predicting a 1 as a 0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・"/>
            </a:pPr>
            <a:r>
              <a:rPr b="1" lang="en" sz="1300"/>
              <a:t>W</a:t>
            </a:r>
            <a:r>
              <a:rPr b="1" baseline="-25000" lang="en" sz="1300"/>
              <a:t>false</a:t>
            </a:r>
            <a:r>
              <a:rPr lang="en" sz="1300"/>
              <a:t> is the relative cost of predicting a 0 as a 1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・"/>
            </a:pPr>
            <a:r>
              <a:rPr b="1" lang="en" sz="1300"/>
              <a:t>W</a:t>
            </a:r>
            <a:r>
              <a:rPr b="1" baseline="-25000" lang="en" sz="1300"/>
              <a:t>true</a:t>
            </a:r>
            <a:r>
              <a:rPr b="1" lang="en" sz="1300"/>
              <a:t> &gt;&gt;&gt; W</a:t>
            </a:r>
            <a:r>
              <a:rPr b="1" baseline="-25000" lang="en" sz="1300"/>
              <a:t>false</a:t>
            </a:r>
            <a:r>
              <a:rPr lang="en" sz="1300"/>
              <a:t> makes the algorithm to increase recall as well as the accuracy</a:t>
            </a:r>
            <a:endParaRPr sz="1300"/>
          </a:p>
        </p:txBody>
      </p:sp>
      <p:pic>
        <p:nvPicPr>
          <p:cNvPr id="312" name="Google Shape;31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13" y="1374159"/>
            <a:ext cx="4046925" cy="744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6725" y="1476338"/>
            <a:ext cx="4347476" cy="3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6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9" name="Google Shape;31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2473" y="1338276"/>
            <a:ext cx="4032504" cy="3013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675" y="1333851"/>
            <a:ext cx="4032504" cy="3022039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46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GCN training loss and evaluation metrics 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22" name="Google Shape;322;p46"/>
          <p:cNvSpPr txBox="1"/>
          <p:nvPr>
            <p:ph type="title"/>
          </p:nvPr>
        </p:nvSpPr>
        <p:spPr>
          <a:xfrm>
            <a:off x="780675" y="683631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200 communities and 50% randomly sampled edges</a:t>
            </a:r>
            <a:endParaRPr sz="17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7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&amp; Improvements</a:t>
            </a:r>
            <a:endParaRPr/>
          </a:p>
        </p:txBody>
      </p:sp>
      <p:sp>
        <p:nvSpPr>
          <p:cNvPr id="328" name="Google Shape;328;p47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9" name="Google Shape;329;p47"/>
          <p:cNvSpPr txBox="1"/>
          <p:nvPr>
            <p:ph idx="1" type="body"/>
          </p:nvPr>
        </p:nvSpPr>
        <p:spPr>
          <a:xfrm>
            <a:off x="1173775" y="1161425"/>
            <a:ext cx="5650800" cy="267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・"/>
            </a:pPr>
            <a:r>
              <a:rPr lang="en" sz="1500"/>
              <a:t>GraphSAGE implementation for entire dataset</a:t>
            </a:r>
            <a:endParaRPr sz="15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・"/>
            </a:pPr>
            <a:r>
              <a:rPr lang="en" sz="1500"/>
              <a:t>It is a model specifically designed for large graphs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・"/>
            </a:pPr>
            <a:r>
              <a:rPr lang="en" sz="1500"/>
              <a:t>Testing </a:t>
            </a:r>
            <a:r>
              <a:rPr lang="en" sz="1500"/>
              <a:t>different structures, activation functions and loss functions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・"/>
            </a:pPr>
            <a:r>
              <a:rPr lang="en" sz="1500"/>
              <a:t>Adding skip connections to models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・"/>
            </a:pPr>
            <a:r>
              <a:rPr lang="en" sz="1500"/>
              <a:t>Feature engineering</a:t>
            </a:r>
            <a:endParaRPr sz="15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・"/>
            </a:pPr>
            <a:r>
              <a:rPr lang="en" sz="1500"/>
              <a:t>Learnable features </a:t>
            </a:r>
            <a:endParaRPr sz="15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・"/>
            </a:pPr>
            <a:r>
              <a:rPr lang="en" sz="1500"/>
              <a:t>Removing dependency on Node2Vec algorithms</a:t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8"/>
          <p:cNvSpPr txBox="1"/>
          <p:nvPr>
            <p:ph idx="4294967295" type="title"/>
          </p:nvPr>
        </p:nvSpPr>
        <p:spPr>
          <a:xfrm>
            <a:off x="600075" y="321050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Edge Sampling</a:t>
            </a:r>
            <a:endParaRPr/>
          </a:p>
        </p:txBody>
      </p:sp>
      <p:sp>
        <p:nvSpPr>
          <p:cNvPr id="335" name="Google Shape;335;p48"/>
          <p:cNvSpPr txBox="1"/>
          <p:nvPr>
            <p:ph idx="4294967295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6" name="Google Shape;336;p48"/>
          <p:cNvSpPr txBox="1"/>
          <p:nvPr/>
        </p:nvSpPr>
        <p:spPr>
          <a:xfrm>
            <a:off x="5512750" y="1004475"/>
            <a:ext cx="3216000" cy="12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182372" lvl="0" marL="11887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MLP model doesn’t take edges as inputs so it is independent of edge sampling.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182372" lvl="0" marL="11887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Node2Vec + MLP model is the most reliable and accurate.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182372" lvl="0" marL="11887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Performance of GCN models decreases as the number of edges are reduced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graphicFrame>
        <p:nvGraphicFramePr>
          <p:cNvPr id="337" name="Google Shape;337;p48"/>
          <p:cNvGraphicFramePr/>
          <p:nvPr/>
        </p:nvGraphicFramePr>
        <p:xfrm>
          <a:off x="314083" y="83420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{A0DCE1D7-83DF-41B6-A046-57DB6079EC5B}</a:tableStyleId>
              </a:tblPr>
              <a:tblGrid>
                <a:gridCol w="1163325"/>
                <a:gridCol w="890050"/>
                <a:gridCol w="890050"/>
                <a:gridCol w="890050"/>
                <a:gridCol w="890050"/>
              </a:tblGrid>
              <a:tr h="2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Edges retained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EE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75%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EE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56.25%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EE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42.18%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EE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31.64%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EE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MLP 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87.32%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87.14%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87.19%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87.18%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GCN</a:t>
                      </a:r>
                      <a:endParaRPr i="1" sz="80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89.2%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86.68%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86.95%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87.74%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GCN + MLP processing</a:t>
                      </a:r>
                      <a:endParaRPr i="1" sz="80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87.8%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87.77%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87.45%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87.58%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Node2Vec + MLP</a:t>
                      </a:r>
                      <a:endParaRPr i="1" sz="80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93.2%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90.58%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89.48%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88.57%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38" name="Google Shape;338;p48"/>
          <p:cNvSpPr txBox="1"/>
          <p:nvPr/>
        </p:nvSpPr>
        <p:spPr>
          <a:xfrm>
            <a:off x="5512749" y="688907"/>
            <a:ext cx="30759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Takeaways</a:t>
            </a:r>
            <a:endParaRPr b="1" sz="11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aphicFrame>
        <p:nvGraphicFramePr>
          <p:cNvPr id="339" name="Google Shape;339;p48"/>
          <p:cNvGraphicFramePr/>
          <p:nvPr/>
        </p:nvGraphicFramePr>
        <p:xfrm>
          <a:off x="4147546" y="31904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{A0DCE1D7-83DF-41B6-A046-57DB6079EC5B}</a:tableStyleId>
              </a:tblPr>
              <a:tblGrid>
                <a:gridCol w="1163325"/>
                <a:gridCol w="890050"/>
                <a:gridCol w="890050"/>
                <a:gridCol w="890050"/>
                <a:gridCol w="890050"/>
              </a:tblGrid>
              <a:tr h="2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Number of communities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EE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50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EE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100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EE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200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EE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500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EEEE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MLP 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76.8%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86.2%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86.73%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91.9%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GCN</a:t>
                      </a:r>
                      <a:endParaRPr i="1" sz="80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83.83%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87.4%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89.69%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92.05%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GCN + MLP processing</a:t>
                      </a:r>
                      <a:endParaRPr i="1" sz="80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86.67%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87.52%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88.91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92.94%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8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Node2Vec + MLP</a:t>
                      </a:r>
                      <a:endParaRPr i="1" sz="80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91.28%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91.61%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92.94%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80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93.21%</a:t>
                      </a:r>
                      <a:endParaRPr i="1" sz="800" u="none" cap="none" strike="noStrike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34275" marB="34275" marR="68575" marL="6857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40" name="Google Shape;340;p48"/>
          <p:cNvSpPr txBox="1"/>
          <p:nvPr/>
        </p:nvSpPr>
        <p:spPr>
          <a:xfrm>
            <a:off x="314075" y="3174664"/>
            <a:ext cx="3216000" cy="18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182372" lvl="0" marL="11887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Graph Networks perform better than the MLP model in all cases, as they leverage edge information.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182372" lvl="0" marL="11887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Increase in graph size corresponds to increase in the number of edges and nodes which graph networks leverage to predict more accurately.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182372" lvl="0" marL="11887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Node2Vec performs the best in all categories.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41" name="Google Shape;341;p48"/>
          <p:cNvSpPr txBox="1"/>
          <p:nvPr/>
        </p:nvSpPr>
        <p:spPr>
          <a:xfrm>
            <a:off x="314074" y="2818494"/>
            <a:ext cx="30759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Takeaways</a:t>
            </a:r>
            <a:endParaRPr b="1" sz="11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42" name="Google Shape;342;p48"/>
          <p:cNvSpPr txBox="1"/>
          <p:nvPr>
            <p:ph idx="4294967295" type="title"/>
          </p:nvPr>
        </p:nvSpPr>
        <p:spPr>
          <a:xfrm>
            <a:off x="4524450" y="2699475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Size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9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 Networks and their applications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48" name="Google Shape;34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413" y="773725"/>
            <a:ext cx="6289174" cy="359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6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1428750" y="195250"/>
            <a:ext cx="6286500" cy="4752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6"/>
          <p:cNvSpPr txBox="1"/>
          <p:nvPr>
            <p:ph idx="1" type="body"/>
          </p:nvPr>
        </p:nvSpPr>
        <p:spPr>
          <a:xfrm>
            <a:off x="592250" y="707125"/>
            <a:ext cx="8053800" cy="3922200"/>
          </a:xfrm>
          <a:prstGeom prst="rect">
            <a:avLst/>
          </a:prstGeom>
        </p:spPr>
        <p:txBody>
          <a:bodyPr anchorCtr="0" anchor="t" bIns="91650" lIns="91650" spcFirstLastPara="1" rIns="91650" wrap="square" tIns="91650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Basics of Deep Learning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DBLP dataset and defining the problem statement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MLP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Analogy for GNNs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Building our GCN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GCN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Outcomes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Further scope</a:t>
            </a:r>
            <a:endParaRPr sz="1200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206" name="Google Shape;206;p36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Agenda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7" name="Google Shape;207;p36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3" name="Google Shape;213;p37"/>
          <p:cNvPicPr preferRelativeResize="0"/>
          <p:nvPr/>
        </p:nvPicPr>
        <p:blipFill rotWithShape="1">
          <a:blip r:embed="rId3">
            <a:alphaModFix/>
          </a:blip>
          <a:srcRect b="0" l="39209" r="39207" t="0"/>
          <a:stretch/>
        </p:blipFill>
        <p:spPr>
          <a:xfrm>
            <a:off x="0" y="0"/>
            <a:ext cx="1746298" cy="455130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7"/>
          <p:cNvSpPr/>
          <p:nvPr/>
        </p:nvSpPr>
        <p:spPr>
          <a:xfrm flipH="1">
            <a:off x="1746250" y="0"/>
            <a:ext cx="235800" cy="229500"/>
          </a:xfrm>
          <a:prstGeom prst="rect">
            <a:avLst/>
          </a:prstGeom>
          <a:solidFill>
            <a:srgbClr val="FFC00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7"/>
          <p:cNvSpPr txBox="1"/>
          <p:nvPr/>
        </p:nvSpPr>
        <p:spPr>
          <a:xfrm>
            <a:off x="2181055" y="876475"/>
            <a:ext cx="2974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9100"/>
              </a:buClr>
              <a:buSzPts val="2700"/>
              <a:buFont typeface="Trebuchet MS"/>
              <a:buNone/>
            </a:pPr>
            <a:r>
              <a:rPr b="1" lang="en" sz="1300">
                <a:latin typeface="Fira Sans"/>
                <a:ea typeface="Fira Sans"/>
                <a:cs typeface="Fira Sans"/>
                <a:sym typeface="Fira Sans"/>
              </a:rPr>
              <a:t>Learn f(x)</a:t>
            </a:r>
            <a:endParaRPr b="1" i="0" sz="13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6" name="Google Shape;216;p37"/>
          <p:cNvSpPr txBox="1"/>
          <p:nvPr/>
        </p:nvSpPr>
        <p:spPr>
          <a:xfrm>
            <a:off x="2181056" y="2040345"/>
            <a:ext cx="24840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9100"/>
              </a:buClr>
              <a:buSzPts val="2700"/>
              <a:buFont typeface="Trebuchet MS"/>
              <a:buNone/>
            </a:pPr>
            <a:r>
              <a:rPr b="1" lang="en" sz="1300">
                <a:latin typeface="Fira Sans"/>
                <a:ea typeface="Fira Sans"/>
                <a:cs typeface="Fira Sans"/>
                <a:sym typeface="Fira Sans"/>
              </a:rPr>
              <a:t>Models</a:t>
            </a:r>
            <a:endParaRPr b="1" i="0" sz="13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7" name="Google Shape;217;p37"/>
          <p:cNvSpPr txBox="1"/>
          <p:nvPr/>
        </p:nvSpPr>
        <p:spPr>
          <a:xfrm>
            <a:off x="5667206" y="2040345"/>
            <a:ext cx="24840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9100"/>
              </a:buClr>
              <a:buSzPts val="2700"/>
              <a:buFont typeface="Trebuchet MS"/>
              <a:buNone/>
            </a:pPr>
            <a:r>
              <a:rPr b="1" lang="en" sz="1300">
                <a:latin typeface="Fira Sans"/>
                <a:ea typeface="Fira Sans"/>
                <a:cs typeface="Fira Sans"/>
                <a:sym typeface="Fira Sans"/>
              </a:rPr>
              <a:t>Gradient Descent</a:t>
            </a:r>
            <a:endParaRPr b="1" i="0" sz="13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8" name="Google Shape;218;p37"/>
          <p:cNvSpPr txBox="1"/>
          <p:nvPr/>
        </p:nvSpPr>
        <p:spPr>
          <a:xfrm>
            <a:off x="5667206" y="866807"/>
            <a:ext cx="24840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9100"/>
              </a:buClr>
              <a:buSzPts val="2700"/>
              <a:buFont typeface="Trebuchet MS"/>
              <a:buNone/>
            </a:pPr>
            <a:r>
              <a:rPr b="1" lang="en" sz="1300">
                <a:latin typeface="Fira Sans"/>
                <a:ea typeface="Fira Sans"/>
                <a:cs typeface="Fira Sans"/>
                <a:sym typeface="Fira Sans"/>
              </a:rPr>
              <a:t>Loss function</a:t>
            </a:r>
            <a:endParaRPr b="1" i="0" sz="13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9" name="Google Shape;219;p37"/>
          <p:cNvSpPr txBox="1"/>
          <p:nvPr/>
        </p:nvSpPr>
        <p:spPr>
          <a:xfrm>
            <a:off x="2123675" y="1083200"/>
            <a:ext cx="3212700" cy="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Complex function which 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maps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 inputs to outputs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Goal is to learn 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the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 parameters for this function and use it to predict for unknown inputs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e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.g. slope, intercept in Linear Regression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" name="Google Shape;220;p37"/>
          <p:cNvSpPr txBox="1"/>
          <p:nvPr/>
        </p:nvSpPr>
        <p:spPr>
          <a:xfrm>
            <a:off x="2123676" y="2274676"/>
            <a:ext cx="30534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1" name="Google Shape;221;p37"/>
          <p:cNvSpPr txBox="1"/>
          <p:nvPr/>
        </p:nvSpPr>
        <p:spPr>
          <a:xfrm>
            <a:off x="5605950" y="1083200"/>
            <a:ext cx="3053400" cy="8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Metric that measures the difference between the predicted and actual values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Learning involves reducing the 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value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 of the loss 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function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 metric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e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.g. MSE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" name="Google Shape;222;p37"/>
          <p:cNvSpPr txBox="1"/>
          <p:nvPr/>
        </p:nvSpPr>
        <p:spPr>
          <a:xfrm>
            <a:off x="2181056" y="3387732"/>
            <a:ext cx="24840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9100"/>
              </a:buClr>
              <a:buSzPts val="2700"/>
              <a:buFont typeface="Trebuchet MS"/>
              <a:buNone/>
            </a:pPr>
            <a:r>
              <a:rPr b="1" lang="en" sz="1300">
                <a:latin typeface="Fira Sans"/>
                <a:ea typeface="Fira Sans"/>
                <a:cs typeface="Fira Sans"/>
                <a:sym typeface="Fira Sans"/>
              </a:rPr>
              <a:t>Supervised/Unsupervised</a:t>
            </a:r>
            <a:endParaRPr b="1" i="0" sz="13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3" name="Google Shape;223;p37"/>
          <p:cNvSpPr txBox="1"/>
          <p:nvPr/>
        </p:nvSpPr>
        <p:spPr>
          <a:xfrm>
            <a:off x="5667198" y="3213888"/>
            <a:ext cx="30000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9100"/>
              </a:buClr>
              <a:buSzPts val="2700"/>
              <a:buFont typeface="Trebuchet MS"/>
              <a:buNone/>
            </a:pPr>
            <a:r>
              <a:rPr b="1" lang="en" sz="1300">
                <a:latin typeface="Fira Sans"/>
                <a:ea typeface="Fira Sans"/>
                <a:cs typeface="Fira Sans"/>
                <a:sym typeface="Fira Sans"/>
              </a:rPr>
              <a:t>Testing and Evaluation</a:t>
            </a:r>
            <a:endParaRPr b="1" i="0" sz="13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4" name="Google Shape;224;p37"/>
          <p:cNvSpPr txBox="1"/>
          <p:nvPr/>
        </p:nvSpPr>
        <p:spPr>
          <a:xfrm>
            <a:off x="2102215" y="3622063"/>
            <a:ext cx="30534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(input, desired output) available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Unsupervised uses statistical measures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e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.g. clustering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5" name="Google Shape;225;p37"/>
          <p:cNvSpPr txBox="1"/>
          <p:nvPr/>
        </p:nvSpPr>
        <p:spPr>
          <a:xfrm>
            <a:off x="2081550" y="2235200"/>
            <a:ext cx="30000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Defines the 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structure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 of f(x)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Use case dependent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CNNs for images, RNNs for text generation etc.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Fira Sans"/>
              <a:buChar char="●"/>
            </a:pP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Analogous to selecting a cubic, 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quadratic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 or linear 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function</a:t>
            </a:r>
            <a:r>
              <a:rPr lang="en" sz="900">
                <a:latin typeface="Fira Sans"/>
                <a:ea typeface="Fira Sans"/>
                <a:cs typeface="Fira Sans"/>
                <a:sym typeface="Fira Sans"/>
              </a:rPr>
              <a:t> to fit the data</a:t>
            </a:r>
            <a:endParaRPr sz="9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6" name="Google Shape;226;p37"/>
          <p:cNvSpPr txBox="1"/>
          <p:nvPr/>
        </p:nvSpPr>
        <p:spPr>
          <a:xfrm>
            <a:off x="5568320" y="2235200"/>
            <a:ext cx="30000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900"/>
              <a:buFont typeface="Fira Sans"/>
              <a:buChar char="●"/>
            </a:pPr>
            <a:r>
              <a:rPr lang="en" sz="900">
                <a:solidFill>
                  <a:srgbClr val="222222"/>
                </a:solidFill>
                <a:latin typeface="Fira Sans"/>
                <a:ea typeface="Fira Sans"/>
                <a:cs typeface="Fira Sans"/>
                <a:sym typeface="Fira Sans"/>
              </a:rPr>
              <a:t>Process of moving in a direction to reduce the loss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7"/>
          <p:cNvSpPr txBox="1"/>
          <p:nvPr/>
        </p:nvSpPr>
        <p:spPr>
          <a:xfrm>
            <a:off x="5605940" y="3429455"/>
            <a:ext cx="30534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8" name="Google Shape;228;p37"/>
          <p:cNvSpPr txBox="1"/>
          <p:nvPr/>
        </p:nvSpPr>
        <p:spPr>
          <a:xfrm>
            <a:off x="2181050" y="229375"/>
            <a:ext cx="59445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875" lIns="0" spcFirstLastPara="1" rIns="91875" wrap="square" tIns="9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22222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Deep Learning basics</a:t>
            </a:r>
            <a:endParaRPr sz="2000">
              <a:solidFill>
                <a:srgbClr val="222222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3457" y="1834349"/>
            <a:ext cx="2367793" cy="179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1400" y="0"/>
            <a:ext cx="2367750" cy="1790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15450" y="608767"/>
            <a:ext cx="2181901" cy="16496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8"/>
          <p:cNvSpPr txBox="1"/>
          <p:nvPr>
            <p:ph idx="4294967295"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DBLP Dataset and problem formulation</a:t>
            </a:r>
            <a:endParaRPr/>
          </a:p>
        </p:txBody>
      </p:sp>
      <p:sp>
        <p:nvSpPr>
          <p:cNvPr id="237" name="Google Shape;237;p38"/>
          <p:cNvSpPr txBox="1"/>
          <p:nvPr>
            <p:ph idx="4294967295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" name="Google Shape;238;p38"/>
          <p:cNvSpPr txBox="1"/>
          <p:nvPr/>
        </p:nvSpPr>
        <p:spPr>
          <a:xfrm>
            <a:off x="615050" y="1215200"/>
            <a:ext cx="3337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9100"/>
              </a:buClr>
              <a:buSzPts val="3700"/>
              <a:buFont typeface="Trebuchet MS"/>
              <a:buNone/>
            </a:pPr>
            <a:r>
              <a:rPr lang="en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Dataset</a:t>
            </a:r>
            <a:endParaRPr>
              <a:solidFill>
                <a:schemeClr val="dk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239" name="Google Shape;239;p38"/>
          <p:cNvSpPr txBox="1"/>
          <p:nvPr/>
        </p:nvSpPr>
        <p:spPr>
          <a:xfrm>
            <a:off x="615050" y="1635000"/>
            <a:ext cx="33375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91516" lvl="0" marL="128016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Graph data</a:t>
            </a:r>
            <a:endParaRPr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191516" lvl="0" marL="128016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317080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Nodes and 1049866 edges</a:t>
            </a:r>
            <a:endParaRPr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191516" lvl="0" marL="128016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Nodes divided into 5000 overlapping communities</a:t>
            </a:r>
            <a:endParaRPr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0" name="Google Shape;240;p38"/>
          <p:cNvCxnSpPr/>
          <p:nvPr/>
        </p:nvCxnSpPr>
        <p:spPr>
          <a:xfrm>
            <a:off x="615051" y="1485712"/>
            <a:ext cx="244200" cy="0"/>
          </a:xfrm>
          <a:prstGeom prst="straightConnector1">
            <a:avLst/>
          </a:prstGeom>
          <a:noFill/>
          <a:ln cap="flat" cmpd="sng" w="28575">
            <a:solidFill>
              <a:srgbClr val="FFC00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38"/>
          <p:cNvSpPr txBox="1"/>
          <p:nvPr/>
        </p:nvSpPr>
        <p:spPr>
          <a:xfrm>
            <a:off x="4653650" y="1215200"/>
            <a:ext cx="33213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9100"/>
              </a:buClr>
              <a:buSzPts val="3700"/>
              <a:buFont typeface="Trebuchet MS"/>
              <a:buNone/>
            </a:pPr>
            <a:r>
              <a:rPr lang="en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Use cases</a:t>
            </a:r>
            <a:endParaRPr>
              <a:solidFill>
                <a:schemeClr val="dk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242" name="Google Shape;242;p38"/>
          <p:cNvSpPr txBox="1"/>
          <p:nvPr/>
        </p:nvSpPr>
        <p:spPr>
          <a:xfrm>
            <a:off x="4653650" y="1635000"/>
            <a:ext cx="33375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91516" lvl="0" marL="128016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Market/Audience segmentation</a:t>
            </a:r>
            <a:endParaRPr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191516" lvl="0" marL="128016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Recommender systems</a:t>
            </a:r>
            <a:endParaRPr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191516" lvl="0" marL="128016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Fraud Detection</a:t>
            </a:r>
            <a:endParaRPr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3" name="Google Shape;243;p38"/>
          <p:cNvCxnSpPr/>
          <p:nvPr/>
        </p:nvCxnSpPr>
        <p:spPr>
          <a:xfrm>
            <a:off x="4653651" y="1485712"/>
            <a:ext cx="244200" cy="0"/>
          </a:xfrm>
          <a:prstGeom prst="straightConnector1">
            <a:avLst/>
          </a:prstGeom>
          <a:noFill/>
          <a:ln cap="flat" cmpd="sng" w="28575">
            <a:solidFill>
              <a:srgbClr val="FFC00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" name="Google Shape;244;p38"/>
          <p:cNvSpPr txBox="1"/>
          <p:nvPr/>
        </p:nvSpPr>
        <p:spPr>
          <a:xfrm>
            <a:off x="615050" y="2815400"/>
            <a:ext cx="3337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9100"/>
              </a:buClr>
              <a:buSzPts val="3700"/>
              <a:buFont typeface="Trebuchet MS"/>
              <a:buNone/>
            </a:pPr>
            <a:r>
              <a:rPr lang="en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Defining the problem statement</a:t>
            </a:r>
            <a:endParaRPr>
              <a:solidFill>
                <a:schemeClr val="dk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245" name="Google Shape;245;p38"/>
          <p:cNvSpPr txBox="1"/>
          <p:nvPr/>
        </p:nvSpPr>
        <p:spPr>
          <a:xfrm>
            <a:off x="615050" y="3235200"/>
            <a:ext cx="33375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91516" lvl="0" marL="12801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Supervised Community Detection + Node classification</a:t>
            </a:r>
            <a:endParaRPr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191516" lvl="0" marL="128016" marR="0" rtl="0" algn="l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For each node we need to predict the communities it belongs to</a:t>
            </a:r>
            <a:endParaRPr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6" name="Google Shape;246;p38"/>
          <p:cNvCxnSpPr/>
          <p:nvPr/>
        </p:nvCxnSpPr>
        <p:spPr>
          <a:xfrm>
            <a:off x="615051" y="3085912"/>
            <a:ext cx="244200" cy="0"/>
          </a:xfrm>
          <a:prstGeom prst="straightConnector1">
            <a:avLst/>
          </a:prstGeom>
          <a:noFill/>
          <a:ln cap="flat" cmpd="sng" w="28575">
            <a:solidFill>
              <a:srgbClr val="FFC00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38"/>
          <p:cNvSpPr txBox="1"/>
          <p:nvPr/>
        </p:nvSpPr>
        <p:spPr>
          <a:xfrm>
            <a:off x="4653650" y="2815400"/>
            <a:ext cx="33213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9100"/>
              </a:buClr>
              <a:buSzPts val="3700"/>
              <a:buFont typeface="Trebuchet MS"/>
              <a:buNone/>
            </a:pPr>
            <a:r>
              <a:rPr lang="en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Approach</a:t>
            </a:r>
            <a:endParaRPr>
              <a:solidFill>
                <a:schemeClr val="dk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248" name="Google Shape;248;p38"/>
          <p:cNvSpPr txBox="1"/>
          <p:nvPr/>
        </p:nvSpPr>
        <p:spPr>
          <a:xfrm>
            <a:off x="4653650" y="3235200"/>
            <a:ext cx="33375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91516" lvl="0" marL="128016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Input: Graph (nodes and edges)</a:t>
            </a:r>
            <a:endParaRPr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191516" lvl="0" marL="128016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∙"/>
            </a:pP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Output: Matrix M, where each 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entry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m</a:t>
            </a:r>
            <a:r>
              <a:rPr baseline="-25000"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i,j 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= 1 if node i is a member of community j else 0</a:t>
            </a:r>
            <a:endParaRPr baseline="-25000"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49" name="Google Shape;249;p38"/>
          <p:cNvCxnSpPr/>
          <p:nvPr/>
        </p:nvCxnSpPr>
        <p:spPr>
          <a:xfrm>
            <a:off x="4653651" y="3085912"/>
            <a:ext cx="244200" cy="0"/>
          </a:xfrm>
          <a:prstGeom prst="straightConnector1">
            <a:avLst/>
          </a:prstGeom>
          <a:noFill/>
          <a:ln cap="flat" cmpd="sng" w="28575">
            <a:solidFill>
              <a:srgbClr val="FFC00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9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5" name="Google Shape;25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439" y="266200"/>
            <a:ext cx="7307127" cy="411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0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1" name="Google Shape;26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250" y="780250"/>
            <a:ext cx="3894524" cy="2910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1463" y="782550"/>
            <a:ext cx="3894525" cy="29054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8" name="Google Shape;268;p41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GNNs are analogous to CNNs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9" name="Google Shape;269;p41"/>
          <p:cNvSpPr txBox="1"/>
          <p:nvPr>
            <p:ph idx="4294967295" type="body"/>
          </p:nvPr>
        </p:nvSpPr>
        <p:spPr>
          <a:xfrm>
            <a:off x="884600" y="2857600"/>
            <a:ext cx="3382200" cy="16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Images</a:t>
            </a:r>
            <a:endParaRPr b="1" sz="1400"/>
          </a:p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SzPts val="1400"/>
              <a:buChar char="・"/>
            </a:pPr>
            <a:r>
              <a:rPr lang="en" sz="1400"/>
              <a:t>Images are a type of graph with a fixed structure.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・"/>
            </a:pPr>
            <a:r>
              <a:rPr lang="en" sz="1400"/>
              <a:t>Kernels perform neighbourhood aggregation</a:t>
            </a:r>
            <a:endParaRPr/>
          </a:p>
        </p:txBody>
      </p:sp>
      <p:cxnSp>
        <p:nvCxnSpPr>
          <p:cNvPr id="270" name="Google Shape;270;p41"/>
          <p:cNvCxnSpPr/>
          <p:nvPr/>
        </p:nvCxnSpPr>
        <p:spPr>
          <a:xfrm>
            <a:off x="4572025" y="921700"/>
            <a:ext cx="0" cy="3570000"/>
          </a:xfrm>
          <a:prstGeom prst="straightConnector1">
            <a:avLst/>
          </a:prstGeom>
          <a:noFill/>
          <a:ln cap="flat" cmpd="sng" w="9525">
            <a:solidFill>
              <a:srgbClr val="EDEDE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" name="Google Shape;271;p41"/>
          <p:cNvSpPr txBox="1"/>
          <p:nvPr>
            <p:ph idx="4294967295" type="body"/>
          </p:nvPr>
        </p:nvSpPr>
        <p:spPr>
          <a:xfrm>
            <a:off x="4923200" y="2857600"/>
            <a:ext cx="3382200" cy="16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Graphs</a:t>
            </a:r>
            <a:endParaRPr b="1" sz="1400"/>
          </a:p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SzPts val="1400"/>
              <a:buChar char="・"/>
            </a:pPr>
            <a:r>
              <a:rPr lang="en" sz="1400"/>
              <a:t>Inconsistent structure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・"/>
            </a:pPr>
            <a:r>
              <a:rPr lang="en" sz="1400"/>
              <a:t>No inherent ordering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・"/>
            </a:pPr>
            <a:r>
              <a:rPr lang="en" sz="1400"/>
              <a:t>Local neighbourhoods n</a:t>
            </a:r>
            <a:r>
              <a:rPr lang="en" sz="1400"/>
              <a:t>etworks</a:t>
            </a:r>
            <a:r>
              <a:rPr lang="en" sz="1400"/>
              <a:t> perform aggregation</a:t>
            </a:r>
            <a:endParaRPr sz="1400"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72" name="Google Shape;27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2650" y="931350"/>
            <a:ext cx="2553750" cy="1536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7650" y="921700"/>
            <a:ext cx="3061296" cy="1402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4824" y="998099"/>
            <a:ext cx="2083670" cy="140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0" name="Google Shape;28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459" y="534975"/>
            <a:ext cx="8307984" cy="380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idx="12" type="sldNum"/>
          </p:nvPr>
        </p:nvSpPr>
        <p:spPr>
          <a:xfrm>
            <a:off x="600075" y="4797468"/>
            <a:ext cx="485700" cy="17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43"/>
          <p:cNvSpPr txBox="1"/>
          <p:nvPr>
            <p:ph type="title"/>
          </p:nvPr>
        </p:nvSpPr>
        <p:spPr>
          <a:xfrm>
            <a:off x="600075" y="244856"/>
            <a:ext cx="7943700" cy="296700"/>
          </a:xfrm>
          <a:prstGeom prst="rect">
            <a:avLst/>
          </a:prstGeom>
        </p:spPr>
        <p:txBody>
          <a:bodyPr anchorCtr="0" anchor="ctr" bIns="91650" lIns="0" spcFirstLastPara="1" rIns="91650" wrap="square" tIns="91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Engineering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7" name="Google Shape;287;p43"/>
          <p:cNvSpPr txBox="1"/>
          <p:nvPr>
            <p:ph idx="4294967295" type="body"/>
          </p:nvPr>
        </p:nvSpPr>
        <p:spPr>
          <a:xfrm>
            <a:off x="884600" y="2857600"/>
            <a:ext cx="3382200" cy="16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Graph Statistics </a:t>
            </a:r>
            <a:endParaRPr sz="1400"/>
          </a:p>
          <a:p>
            <a:pPr indent="-2984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100"/>
              <a:buChar char="・"/>
            </a:pPr>
            <a:r>
              <a:rPr lang="en" sz="1100"/>
              <a:t>Use node based statistical measures as features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・"/>
            </a:pPr>
            <a:r>
              <a:rPr lang="en" sz="1100"/>
              <a:t>Often graph networks are unable to easily learn some of these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・"/>
            </a:pPr>
            <a:r>
              <a:rPr lang="en" sz="1100"/>
              <a:t>E.g. degree, clustering coefficient, centrality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400"/>
          </a:p>
        </p:txBody>
      </p:sp>
      <p:cxnSp>
        <p:nvCxnSpPr>
          <p:cNvPr id="288" name="Google Shape;288;p43"/>
          <p:cNvCxnSpPr/>
          <p:nvPr/>
        </p:nvCxnSpPr>
        <p:spPr>
          <a:xfrm>
            <a:off x="4572025" y="921700"/>
            <a:ext cx="0" cy="3570000"/>
          </a:xfrm>
          <a:prstGeom prst="straightConnector1">
            <a:avLst/>
          </a:prstGeom>
          <a:noFill/>
          <a:ln cap="flat" cmpd="sng" w="9525">
            <a:solidFill>
              <a:srgbClr val="EDEDE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" name="Google Shape;289;p43"/>
          <p:cNvSpPr txBox="1"/>
          <p:nvPr>
            <p:ph idx="4294967295" type="body"/>
          </p:nvPr>
        </p:nvSpPr>
        <p:spPr>
          <a:xfrm>
            <a:off x="4923200" y="2857600"/>
            <a:ext cx="3382200" cy="16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Embedding Technique</a:t>
            </a:r>
            <a:endParaRPr b="1" sz="1400"/>
          </a:p>
          <a:p>
            <a:pPr indent="-2984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100"/>
              <a:buChar char="・"/>
            </a:pPr>
            <a:r>
              <a:rPr lang="en" sz="1100"/>
              <a:t>Node2Vec is Word2Vec for graph nodes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・"/>
            </a:pPr>
            <a:r>
              <a:rPr lang="en" sz="1100"/>
              <a:t>Embeds nodes as a vectors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・"/>
            </a:pPr>
            <a:r>
              <a:rPr lang="en" sz="1100"/>
              <a:t>Closer nodes are embedded closer in the vector space</a:t>
            </a:r>
            <a:endParaRPr sz="1100"/>
          </a:p>
        </p:txBody>
      </p:sp>
      <p:pic>
        <p:nvPicPr>
          <p:cNvPr id="290" name="Google Shape;29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1988" y="748401"/>
            <a:ext cx="4093463" cy="16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5200" y="740556"/>
            <a:ext cx="2660161" cy="20112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D pitch deck">
  <a:themeElements>
    <a:clrScheme name="Simple Light">
      <a:dk1>
        <a:srgbClr val="222222"/>
      </a:dk1>
      <a:lt1>
        <a:srgbClr val="FFFFFF"/>
      </a:lt1>
      <a:dk2>
        <a:srgbClr val="4A4A4A"/>
      </a:dk2>
      <a:lt2>
        <a:srgbClr val="FFC002"/>
      </a:lt2>
      <a:accent1>
        <a:srgbClr val="F7F7F7"/>
      </a:accent1>
      <a:accent2>
        <a:srgbClr val="FFD659"/>
      </a:accent2>
      <a:accent3>
        <a:srgbClr val="FFDA6A"/>
      </a:accent3>
      <a:accent4>
        <a:srgbClr val="FFE186"/>
      </a:accent4>
      <a:accent5>
        <a:srgbClr val="F7DD8F"/>
      </a:accent5>
      <a:accent6>
        <a:srgbClr val="FFF1C8"/>
      </a:accent6>
      <a:hlink>
        <a:srgbClr val="D39E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DUSTRIAL_AI_THEME">
  <a:themeElements>
    <a:clrScheme name="Golden Deck 1">
      <a:dk1>
        <a:srgbClr val="4A4A4A"/>
      </a:dk1>
      <a:lt1>
        <a:srgbClr val="FFFFFF"/>
      </a:lt1>
      <a:dk2>
        <a:srgbClr val="656565"/>
      </a:dk2>
      <a:lt2>
        <a:srgbClr val="E7E6E6"/>
      </a:lt2>
      <a:accent1>
        <a:srgbClr val="4B4C4D"/>
      </a:accent1>
      <a:accent2>
        <a:srgbClr val="EA5B25"/>
      </a:accent2>
      <a:accent3>
        <a:srgbClr val="F29100"/>
      </a:accent3>
      <a:accent4>
        <a:srgbClr val="6EB8E8"/>
      </a:accent4>
      <a:accent5>
        <a:srgbClr val="A9AA00"/>
      </a:accent5>
      <a:accent6>
        <a:srgbClr val="0069B3"/>
      </a:accent6>
      <a:hlink>
        <a:srgbClr val="FF6600"/>
      </a:hlink>
      <a:folHlink>
        <a:srgbClr val="9999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